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Override2.xml" ContentType="application/vnd.openxmlformats-officedocument.themeOverrid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Override3.xml" ContentType="application/vnd.openxmlformats-officedocument.themeOverrid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Override4.xml" ContentType="application/vnd.openxmlformats-officedocument.themeOverrid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  <p:sldMasterId id="2147483732" r:id="rId3"/>
    <p:sldMasterId id="2147483744" r:id="rId4"/>
    <p:sldMasterId id="2147483756" r:id="rId5"/>
    <p:sldMasterId id="2147483768" r:id="rId6"/>
  </p:sldMasterIdLst>
  <p:notesMasterIdLst>
    <p:notesMasterId r:id="rId22"/>
  </p:notesMasterIdLst>
  <p:sldIdLst>
    <p:sldId id="305" r:id="rId7"/>
    <p:sldId id="276" r:id="rId8"/>
    <p:sldId id="277" r:id="rId9"/>
    <p:sldId id="309" r:id="rId10"/>
    <p:sldId id="310" r:id="rId11"/>
    <p:sldId id="307" r:id="rId12"/>
    <p:sldId id="294" r:id="rId13"/>
    <p:sldId id="311" r:id="rId14"/>
    <p:sldId id="312" r:id="rId15"/>
    <p:sldId id="290" r:id="rId16"/>
    <p:sldId id="291" r:id="rId17"/>
    <p:sldId id="297" r:id="rId18"/>
    <p:sldId id="298" r:id="rId19"/>
    <p:sldId id="299" r:id="rId20"/>
    <p:sldId id="293" r:id="rId2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15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8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5D918-0D48-44D3-9287-CAE1B93EB64A}" type="doc">
      <dgm:prSet loTypeId="urn:microsoft.com/office/officeart/2005/8/layout/pyramid1" loCatId="pyramid" qsTypeId="urn:microsoft.com/office/officeart/2005/8/quickstyle/simple1" qsCatId="simple" csTypeId="urn:microsoft.com/office/officeart/2005/8/colors/accent4_5" csCatId="accent4" phldr="1"/>
      <dgm:spPr/>
    </dgm:pt>
    <dgm:pt modelId="{F014B99B-BC0F-4D51-AA35-03139CBC5BDF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endParaRPr lang="ru-RU" sz="1200" dirty="0" smtClean="0"/>
        </a:p>
        <a:p>
          <a:endParaRPr lang="ru-RU" sz="1200" dirty="0" smtClean="0"/>
        </a:p>
        <a:p>
          <a:r>
            <a:rPr lang="ru-RU" sz="1200" dirty="0" smtClean="0"/>
            <a:t>Федеральный </a:t>
          </a:r>
        </a:p>
        <a:p>
          <a:r>
            <a:rPr lang="ru-RU" sz="1200" dirty="0" smtClean="0"/>
            <a:t>уровень</a:t>
          </a:r>
          <a:endParaRPr lang="ru-RU" sz="1200" dirty="0"/>
        </a:p>
      </dgm:t>
    </dgm:pt>
    <dgm:pt modelId="{547044BC-B29A-41C2-9396-2C63C92CED4B}" type="parTrans" cxnId="{DF277F6E-5463-4336-ABDE-6CE9BBB5760E}">
      <dgm:prSet/>
      <dgm:spPr/>
      <dgm:t>
        <a:bodyPr/>
        <a:lstStyle/>
        <a:p>
          <a:endParaRPr lang="ru-RU"/>
        </a:p>
      </dgm:t>
    </dgm:pt>
    <dgm:pt modelId="{310293B5-AF1E-4EB5-9AC5-576D9AB28450}" type="sibTrans" cxnId="{DF277F6E-5463-4336-ABDE-6CE9BBB5760E}">
      <dgm:prSet/>
      <dgm:spPr/>
      <dgm:t>
        <a:bodyPr/>
        <a:lstStyle/>
        <a:p>
          <a:endParaRPr lang="ru-RU"/>
        </a:p>
      </dgm:t>
    </dgm:pt>
    <dgm:pt modelId="{CBB2EDB4-08BF-49DB-9282-C363CE23E3D0}">
      <dgm:prSet phldrT="[Текст]" custT="1"/>
      <dgm:spPr>
        <a:solidFill>
          <a:srgbClr val="FFC000">
            <a:alpha val="70000"/>
          </a:srgbClr>
        </a:solidFill>
      </dgm:spPr>
      <dgm:t>
        <a:bodyPr/>
        <a:lstStyle/>
        <a:p>
          <a:r>
            <a:rPr lang="ru-RU" sz="1200" dirty="0"/>
            <a:t>Региональный уровень</a:t>
          </a:r>
        </a:p>
      </dgm:t>
    </dgm:pt>
    <dgm:pt modelId="{061A8EDF-95EB-4ED1-B54D-E85549B7DDD2}" type="parTrans" cxnId="{AE28E987-068C-4050-9EA0-6987A9368CE5}">
      <dgm:prSet/>
      <dgm:spPr/>
      <dgm:t>
        <a:bodyPr/>
        <a:lstStyle/>
        <a:p>
          <a:endParaRPr lang="ru-RU"/>
        </a:p>
      </dgm:t>
    </dgm:pt>
    <dgm:pt modelId="{8A73D853-84E8-4FCE-B4F9-A28E61B55BFC}" type="sibTrans" cxnId="{AE28E987-068C-4050-9EA0-6987A9368CE5}">
      <dgm:prSet/>
      <dgm:spPr/>
      <dgm:t>
        <a:bodyPr/>
        <a:lstStyle/>
        <a:p>
          <a:endParaRPr lang="ru-RU"/>
        </a:p>
      </dgm:t>
    </dgm:pt>
    <dgm:pt modelId="{8380A261-4409-4C6B-8A07-0D64C5422F6D}">
      <dgm:prSet phldrT="[Текст]" custT="1"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r>
            <a:rPr lang="ru-RU" sz="1200" dirty="0"/>
            <a:t>Уровень организации</a:t>
          </a:r>
        </a:p>
      </dgm:t>
    </dgm:pt>
    <dgm:pt modelId="{48549D1C-43AC-47BA-B869-251333E1E3E6}" type="parTrans" cxnId="{E7AC5795-AE57-4629-9DCD-7B603559995E}">
      <dgm:prSet/>
      <dgm:spPr/>
      <dgm:t>
        <a:bodyPr/>
        <a:lstStyle/>
        <a:p>
          <a:endParaRPr lang="ru-RU"/>
        </a:p>
      </dgm:t>
    </dgm:pt>
    <dgm:pt modelId="{FDF2E5F5-8F13-4FFA-81A9-3BFDEEE2F092}" type="sibTrans" cxnId="{E7AC5795-AE57-4629-9DCD-7B603559995E}">
      <dgm:prSet/>
      <dgm:spPr/>
      <dgm:t>
        <a:bodyPr/>
        <a:lstStyle/>
        <a:p>
          <a:endParaRPr lang="ru-RU"/>
        </a:p>
      </dgm:t>
    </dgm:pt>
    <dgm:pt modelId="{8C222443-D6D5-437E-8A06-7845FF64044F}" type="pres">
      <dgm:prSet presAssocID="{C055D918-0D48-44D3-9287-CAE1B93EB64A}" presName="Name0" presStyleCnt="0">
        <dgm:presLayoutVars>
          <dgm:dir/>
          <dgm:animLvl val="lvl"/>
          <dgm:resizeHandles val="exact"/>
        </dgm:presLayoutVars>
      </dgm:prSet>
      <dgm:spPr/>
    </dgm:pt>
    <dgm:pt modelId="{8E592AC7-B094-488F-86DE-8B46AA43A5F7}" type="pres">
      <dgm:prSet presAssocID="{F014B99B-BC0F-4D51-AA35-03139CBC5BDF}" presName="Name8" presStyleCnt="0"/>
      <dgm:spPr/>
    </dgm:pt>
    <dgm:pt modelId="{47753778-DDCD-4F66-8671-0963E55AC1AB}" type="pres">
      <dgm:prSet presAssocID="{F014B99B-BC0F-4D51-AA35-03139CBC5BD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BBE6D-1C8E-4142-827F-B1B32D20364B}" type="pres">
      <dgm:prSet presAssocID="{F014B99B-BC0F-4D51-AA35-03139CBC5B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09C55-E487-4600-AFD0-8994D3888F22}" type="pres">
      <dgm:prSet presAssocID="{CBB2EDB4-08BF-49DB-9282-C363CE23E3D0}" presName="Name8" presStyleCnt="0"/>
      <dgm:spPr/>
    </dgm:pt>
    <dgm:pt modelId="{7099C5AD-A666-455F-9144-31509FAE35FB}" type="pres">
      <dgm:prSet presAssocID="{CBB2EDB4-08BF-49DB-9282-C363CE23E3D0}" presName="level" presStyleLbl="node1" presStyleIdx="1" presStyleCnt="3" custLinFactNeighborX="-179" custLinFactNeighborY="9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4A9E2-4365-4891-A563-4210D9FE6047}" type="pres">
      <dgm:prSet presAssocID="{CBB2EDB4-08BF-49DB-9282-C363CE23E3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6420A-6794-4210-A8DC-A681DFE94B26}" type="pres">
      <dgm:prSet presAssocID="{8380A261-4409-4C6B-8A07-0D64C5422F6D}" presName="Name8" presStyleCnt="0"/>
      <dgm:spPr/>
    </dgm:pt>
    <dgm:pt modelId="{3405B94A-B110-4EB0-B99D-680A85764021}" type="pres">
      <dgm:prSet presAssocID="{8380A261-4409-4C6B-8A07-0D64C5422F6D}" presName="level" presStyleLbl="node1" presStyleIdx="2" presStyleCnt="3" custLinFactNeighborX="1273" custLinFactNeighborY="-9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89FCB-B92C-4A52-BB06-4A95FA62001B}" type="pres">
      <dgm:prSet presAssocID="{8380A261-4409-4C6B-8A07-0D64C5422F6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0A1A5B-A1E7-47FC-A8DA-EF3AE1F6AB53}" type="presOf" srcId="{8380A261-4409-4C6B-8A07-0D64C5422F6D}" destId="{3405B94A-B110-4EB0-B99D-680A85764021}" srcOrd="0" destOrd="0" presId="urn:microsoft.com/office/officeart/2005/8/layout/pyramid1"/>
    <dgm:cxn modelId="{E7AC5795-AE57-4629-9DCD-7B603559995E}" srcId="{C055D918-0D48-44D3-9287-CAE1B93EB64A}" destId="{8380A261-4409-4C6B-8A07-0D64C5422F6D}" srcOrd="2" destOrd="0" parTransId="{48549D1C-43AC-47BA-B869-251333E1E3E6}" sibTransId="{FDF2E5F5-8F13-4FFA-81A9-3BFDEEE2F092}"/>
    <dgm:cxn modelId="{AE28E987-068C-4050-9EA0-6987A9368CE5}" srcId="{C055D918-0D48-44D3-9287-CAE1B93EB64A}" destId="{CBB2EDB4-08BF-49DB-9282-C363CE23E3D0}" srcOrd="1" destOrd="0" parTransId="{061A8EDF-95EB-4ED1-B54D-E85549B7DDD2}" sibTransId="{8A73D853-84E8-4FCE-B4F9-A28E61B55BFC}"/>
    <dgm:cxn modelId="{0B8C81CA-759A-4A48-A283-8BBFDE4EAAA6}" type="presOf" srcId="{8380A261-4409-4C6B-8A07-0D64C5422F6D}" destId="{EB789FCB-B92C-4A52-BB06-4A95FA62001B}" srcOrd="1" destOrd="0" presId="urn:microsoft.com/office/officeart/2005/8/layout/pyramid1"/>
    <dgm:cxn modelId="{6A99AF0E-7964-433E-BB28-B2DB95FDEF73}" type="presOf" srcId="{F014B99B-BC0F-4D51-AA35-03139CBC5BDF}" destId="{47753778-DDCD-4F66-8671-0963E55AC1AB}" srcOrd="0" destOrd="0" presId="urn:microsoft.com/office/officeart/2005/8/layout/pyramid1"/>
    <dgm:cxn modelId="{DF277F6E-5463-4336-ABDE-6CE9BBB5760E}" srcId="{C055D918-0D48-44D3-9287-CAE1B93EB64A}" destId="{F014B99B-BC0F-4D51-AA35-03139CBC5BDF}" srcOrd="0" destOrd="0" parTransId="{547044BC-B29A-41C2-9396-2C63C92CED4B}" sibTransId="{310293B5-AF1E-4EB5-9AC5-576D9AB28450}"/>
    <dgm:cxn modelId="{5AE8BC74-7DEE-4D32-8D38-6861CF12A888}" type="presOf" srcId="{F014B99B-BC0F-4D51-AA35-03139CBC5BDF}" destId="{158BBE6D-1C8E-4142-827F-B1B32D20364B}" srcOrd="1" destOrd="0" presId="urn:microsoft.com/office/officeart/2005/8/layout/pyramid1"/>
    <dgm:cxn modelId="{85FC70BF-665E-4CED-B708-8BA6832413C2}" type="presOf" srcId="{CBB2EDB4-08BF-49DB-9282-C363CE23E3D0}" destId="{8064A9E2-4365-4891-A563-4210D9FE6047}" srcOrd="1" destOrd="0" presId="urn:microsoft.com/office/officeart/2005/8/layout/pyramid1"/>
    <dgm:cxn modelId="{29AB8E61-36A9-4277-8310-84C0037B90BC}" type="presOf" srcId="{CBB2EDB4-08BF-49DB-9282-C363CE23E3D0}" destId="{7099C5AD-A666-455F-9144-31509FAE35FB}" srcOrd="0" destOrd="0" presId="urn:microsoft.com/office/officeart/2005/8/layout/pyramid1"/>
    <dgm:cxn modelId="{DB8F7FE3-A69D-49C2-B35F-8B8DFCCAA51A}" type="presOf" srcId="{C055D918-0D48-44D3-9287-CAE1B93EB64A}" destId="{8C222443-D6D5-437E-8A06-7845FF64044F}" srcOrd="0" destOrd="0" presId="urn:microsoft.com/office/officeart/2005/8/layout/pyramid1"/>
    <dgm:cxn modelId="{9B0C57E0-0A91-4652-9CE0-8D2CB71DB894}" type="presParOf" srcId="{8C222443-D6D5-437E-8A06-7845FF64044F}" destId="{8E592AC7-B094-488F-86DE-8B46AA43A5F7}" srcOrd="0" destOrd="0" presId="urn:microsoft.com/office/officeart/2005/8/layout/pyramid1"/>
    <dgm:cxn modelId="{5889B229-0DB0-4FA9-8C73-7AAA7ED417FF}" type="presParOf" srcId="{8E592AC7-B094-488F-86DE-8B46AA43A5F7}" destId="{47753778-DDCD-4F66-8671-0963E55AC1AB}" srcOrd="0" destOrd="0" presId="urn:microsoft.com/office/officeart/2005/8/layout/pyramid1"/>
    <dgm:cxn modelId="{4FA0F2F1-88AD-46AC-B978-D61575E1E370}" type="presParOf" srcId="{8E592AC7-B094-488F-86DE-8B46AA43A5F7}" destId="{158BBE6D-1C8E-4142-827F-B1B32D20364B}" srcOrd="1" destOrd="0" presId="urn:microsoft.com/office/officeart/2005/8/layout/pyramid1"/>
    <dgm:cxn modelId="{8F77D801-BBB5-44CB-A46D-C120EC80FF98}" type="presParOf" srcId="{8C222443-D6D5-437E-8A06-7845FF64044F}" destId="{08609C55-E487-4600-AFD0-8994D3888F22}" srcOrd="1" destOrd="0" presId="urn:microsoft.com/office/officeart/2005/8/layout/pyramid1"/>
    <dgm:cxn modelId="{B411A3ED-184C-49BA-B4C5-F30EB651AF16}" type="presParOf" srcId="{08609C55-E487-4600-AFD0-8994D3888F22}" destId="{7099C5AD-A666-455F-9144-31509FAE35FB}" srcOrd="0" destOrd="0" presId="urn:microsoft.com/office/officeart/2005/8/layout/pyramid1"/>
    <dgm:cxn modelId="{BF656AED-E0AD-4265-BE22-A1ABD6DF16C3}" type="presParOf" srcId="{08609C55-E487-4600-AFD0-8994D3888F22}" destId="{8064A9E2-4365-4891-A563-4210D9FE6047}" srcOrd="1" destOrd="0" presId="urn:microsoft.com/office/officeart/2005/8/layout/pyramid1"/>
    <dgm:cxn modelId="{72A2B978-D327-458F-BCC4-1CBD97F6B3CE}" type="presParOf" srcId="{8C222443-D6D5-437E-8A06-7845FF64044F}" destId="{4E66420A-6794-4210-A8DC-A681DFE94B26}" srcOrd="2" destOrd="0" presId="urn:microsoft.com/office/officeart/2005/8/layout/pyramid1"/>
    <dgm:cxn modelId="{06570A84-6A36-4CEF-82AF-272AE90BD2AF}" type="presParOf" srcId="{4E66420A-6794-4210-A8DC-A681DFE94B26}" destId="{3405B94A-B110-4EB0-B99D-680A85764021}" srcOrd="0" destOrd="0" presId="urn:microsoft.com/office/officeart/2005/8/layout/pyramid1"/>
    <dgm:cxn modelId="{E49C2E78-B101-4106-861D-D79EC6A21CD8}" type="presParOf" srcId="{4E66420A-6794-4210-A8DC-A681DFE94B26}" destId="{EB789FCB-B92C-4A52-BB06-4A95FA62001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53778-DDCD-4F66-8671-0963E55AC1AB}">
      <dsp:nvSpPr>
        <dsp:cNvPr id="0" name=""/>
        <dsp:cNvSpPr/>
      </dsp:nvSpPr>
      <dsp:spPr>
        <a:xfrm>
          <a:off x="1870803" y="0"/>
          <a:ext cx="1870804" cy="1415050"/>
        </a:xfrm>
        <a:prstGeom prst="trapezoid">
          <a:avLst>
            <a:gd name="adj" fmla="val 66104"/>
          </a:avLst>
        </a:prstGeom>
        <a:solidFill>
          <a:schemeClr val="bg2">
            <a:lumMod val="9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Федеральный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уровень</a:t>
          </a:r>
          <a:endParaRPr lang="ru-RU" sz="1200" kern="1200" dirty="0"/>
        </a:p>
      </dsp:txBody>
      <dsp:txXfrm>
        <a:off x="1870803" y="0"/>
        <a:ext cx="1870804" cy="1415050"/>
      </dsp:txXfrm>
    </dsp:sp>
    <dsp:sp modelId="{7099C5AD-A666-455F-9144-31509FAE35FB}">
      <dsp:nvSpPr>
        <dsp:cNvPr id="0" name=""/>
        <dsp:cNvSpPr/>
      </dsp:nvSpPr>
      <dsp:spPr>
        <a:xfrm>
          <a:off x="928704" y="1428762"/>
          <a:ext cx="3741608" cy="1415050"/>
        </a:xfrm>
        <a:prstGeom prst="trapezoid">
          <a:avLst>
            <a:gd name="adj" fmla="val 66104"/>
          </a:avLst>
        </a:prstGeom>
        <a:solidFill>
          <a:srgbClr val="FFC000">
            <a:alpha val="70000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Региональный уровень</a:t>
          </a:r>
        </a:p>
      </dsp:txBody>
      <dsp:txXfrm>
        <a:off x="1583485" y="1428762"/>
        <a:ext cx="2432045" cy="1415050"/>
      </dsp:txXfrm>
    </dsp:sp>
    <dsp:sp modelId="{3405B94A-B110-4EB0-B99D-680A85764021}">
      <dsp:nvSpPr>
        <dsp:cNvPr id="0" name=""/>
        <dsp:cNvSpPr/>
      </dsp:nvSpPr>
      <dsp:spPr>
        <a:xfrm>
          <a:off x="0" y="2816388"/>
          <a:ext cx="5612412" cy="1415050"/>
        </a:xfrm>
        <a:prstGeom prst="trapezoid">
          <a:avLst>
            <a:gd name="adj" fmla="val 66104"/>
          </a:avLst>
        </a:prstGeom>
        <a:solidFill>
          <a:schemeClr val="accent2">
            <a:lumMod val="75000"/>
            <a:alpha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Уровень организации</a:t>
          </a:r>
        </a:p>
      </dsp:txBody>
      <dsp:txXfrm>
        <a:off x="982172" y="2816388"/>
        <a:ext cx="3648067" cy="1415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63E80-F3C1-40E1-ADE6-7667B802929F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D8501-3B49-49BD-834F-769B3A01D1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7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8501-3B49-49BD-834F-769B3A01D1A3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5740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8501-3B49-49BD-834F-769B3A01D1A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994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3154-E84C-41DF-B5DA-EC6BBDAF4A27}" type="datetime1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411B-D92D-4D4A-AE7C-DA3B657800A4}" type="datetime1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3428-DA13-4CD4-A0C1-213CC02A17F0}" type="datetime1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C6EDED-7287-4C84-9670-1CD8FCD95FFF}" type="datetime1">
              <a:rPr lang="ru-RU" smtClean="0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681DA1-C3F1-48A1-B9CC-0DEECB57F5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9896E2-8AEF-45BF-99F3-53EFAAFB9F61}" type="datetime1">
              <a:rPr lang="ru-RU" smtClean="0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76D21B-5F67-4E43-AB0C-3EB06C7AE91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AEBE08-4F6E-4901-9B51-622A4368F8FD}" type="datetime1">
              <a:rPr lang="ru-RU" smtClean="0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D6059A-4B7E-4078-A977-2DC6CDD671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7BD458-C297-4699-9222-C8F50606FCA0}" type="datetime1">
              <a:rPr lang="ru-RU" smtClean="0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08E687-395F-4A8F-94F1-532C1B7B2B5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B25AA8-B4C4-4C86-B07E-9DF9CB121299}" type="datetime1">
              <a:rPr lang="ru-RU" smtClean="0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71A402-15B3-4AA1-872A-6ACB52DE23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DF7819-31B9-4E61-BE30-9A6CD235F10A}" type="datetime1">
              <a:rPr lang="ru-RU" smtClean="0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Эффективное управление временем и ресурсами.                                                                                            </a:t>
            </a:r>
            <a:fld id="{A13642CC-F513-4786-9095-030F5A9D43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B7E82B-913D-4865-B27E-57624C61B3AF}" type="datetime1">
              <a:rPr lang="ru-RU" smtClean="0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9D217F-CB12-47CA-B6C0-55B68FEC47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4300FA-CDF3-4DE2-86B1-67A3BB281A51}" type="datetime1">
              <a:rPr lang="ru-RU" smtClean="0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3434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33960-4AA9-432F-B6EC-F9C55D9A4A03}" type="slidenum">
              <a:rPr lang="ru-RU" smtClean="0">
                <a:solidFill>
                  <a:srgbClr val="434342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3434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6EF6-91A9-45D4-90F2-6D7F1684EEAD}" type="datetime1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4A3396-9C04-4FB1-91AA-F751FA795862}" type="datetime1">
              <a:rPr lang="ru-RU" smtClean="0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4C2231-ED8F-4226-9337-E63DCDAB6B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839462-F4C1-4733-90BC-BC5821AE8A4C}" type="datetime1">
              <a:rPr lang="ru-RU" smtClean="0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D750D-2DF7-49F0-8865-8EA9E144129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30C795-A4AC-4C2E-9D84-76A82F955380}" type="datetime1">
              <a:rPr lang="ru-RU" smtClean="0"/>
              <a:pPr>
                <a:defRPr/>
              </a:pPr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9813E-4143-474D-9576-20BA7F437F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30FD1-3AE4-4A5E-8A69-C3F99566B7B3}" type="datetime1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07.10.2021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6DF0C-72CC-4094-B250-B35DE9540BCA}" type="slidenum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072644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1DEAB-25FE-4250-9EEE-DE72B4885121}" type="datetime1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07.10.2021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16968-A541-4B5C-9838-2595CAB6EFBD}" type="slidenum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4052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BF5DC-161D-43F9-972C-E0CAE0AD2E62}" type="datetime1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07.10.2021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AF18E-4392-4833-924F-3396B5E4CB1C}" type="slidenum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4316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90699-762B-4F48-980F-3A4C6632892E}" type="datetime1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07.10.2021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CE5B8-B05B-410F-AA19-89C593D5BBBC}" type="slidenum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004375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55637-11A1-416D-873C-F1AF9576216D}" type="datetime1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07.10.2021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405D2-7128-4C0E-999C-E0BF9BDBED73}" type="slidenum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789783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4C301-8C17-4A9D-A773-9D906A453168}" type="datetime1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07.10.2021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7FD13B">
                    <a:shade val="75000"/>
                  </a:srgbClr>
                </a:solidFill>
              </a:rPr>
              <a:t>Эффективное управление временем и ресурсами.                                                                                            </a:t>
            </a:r>
            <a:fld id="{90435984-26A9-4C85-9310-B72A963CA2E3}" type="slidenum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499326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51989-2945-450B-A153-12E8B7C90C5C}" type="datetime1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07.10.2021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28E38-F94B-4B5C-8A0A-97A2D36B554A}" type="slidenum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99998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B03-7E63-4E96-8E71-64D8AAAA05E5}" type="datetime1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49B5D-3143-4641-87E4-EECC9B8EBC7F}" type="datetime1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07.10.2021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DB701-1B17-485C-8593-9520BF522181}" type="slidenum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244908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D2A4F-64E5-4A5C-A75E-A33A60560D10}" type="datetime1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07.10.2021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B44DD-2264-4E3C-8D88-1E753A3C931C}" type="slidenum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422911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60E8A-AA4A-4EC3-B557-D06F25B39CA1}" type="datetime1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07.10.2021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DC1C2-C4A7-4A70-84FD-F431A86E50C6}" type="slidenum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74014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CF4D3-E661-491D-A30C-87DA6DABC8C9}" type="datetime1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07.10.2021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C93B9-6B0B-47C4-A119-195058D3AE62}" type="slidenum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867271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30FD1-3AE4-4A5E-8A69-C3F99566B7B3}" type="datetime1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07.10.2021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6DF0C-72CC-4094-B250-B35DE9540BCA}" type="slidenum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559660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1DEAB-25FE-4250-9EEE-DE72B4885121}" type="datetime1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07.10.2021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16968-A541-4B5C-9838-2595CAB6EFBD}" type="slidenum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363428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BF5DC-161D-43F9-972C-E0CAE0AD2E62}" type="datetime1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07.10.2021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AF18E-4392-4833-924F-3396B5E4CB1C}" type="slidenum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6313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90699-762B-4F48-980F-3A4C6632892E}" type="datetime1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07.10.2021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CE5B8-B05B-410F-AA19-89C593D5BBBC}" type="slidenum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712746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55637-11A1-416D-873C-F1AF9576216D}" type="datetime1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07.10.2021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405D2-7128-4C0E-999C-E0BF9BDBED73}" type="slidenum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049706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4C301-8C17-4A9D-A773-9D906A453168}" type="datetime1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07.10.2021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7FD13B">
                    <a:shade val="75000"/>
                  </a:srgbClr>
                </a:solidFill>
              </a:rPr>
              <a:t>Эффективное управление временем и ресурсами.                                                                                            </a:t>
            </a:r>
            <a:fld id="{90435984-26A9-4C85-9310-B72A963CA2E3}" type="slidenum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96599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0540-5065-4154-B575-25F045956217}" type="datetime1">
              <a:rPr lang="ru-RU" smtClean="0"/>
              <a:pPr/>
              <a:t>07.10.2021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51989-2945-450B-A153-12E8B7C90C5C}" type="datetime1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07.10.2021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28E38-F94B-4B5C-8A0A-97A2D36B554A}" type="slidenum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45106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49B5D-3143-4641-87E4-EECC9B8EBC7F}" type="datetime1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07.10.2021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DB701-1B17-485C-8593-9520BF522181}" type="slidenum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419859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D2A4F-64E5-4A5C-A75E-A33A60560D10}" type="datetime1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07.10.2021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B44DD-2264-4E3C-8D88-1E753A3C931C}" type="slidenum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261056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60E8A-AA4A-4EC3-B557-D06F25B39CA1}" type="datetime1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07.10.2021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DC1C2-C4A7-4A70-84FD-F431A86E50C6}" type="slidenum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865625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CF4D3-E661-491D-A30C-87DA6DABC8C9}" type="datetime1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07.10.2021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C93B9-6B0B-47C4-A119-195058D3AE62}" type="slidenum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304431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30FD1-3AE4-4A5E-8A69-C3F99566B7B3}" type="datetime1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07.10.2021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6DF0C-72CC-4094-B250-B35DE9540BCA}" type="slidenum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353151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1DEAB-25FE-4250-9EEE-DE72B4885121}" type="datetime1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07.10.2021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16968-A541-4B5C-9838-2595CAB6EFBD}" type="slidenum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743114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BF5DC-161D-43F9-972C-E0CAE0AD2E62}" type="datetime1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07.10.2021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AF18E-4392-4833-924F-3396B5E4CB1C}" type="slidenum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404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90699-762B-4F48-980F-3A4C6632892E}" type="datetime1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07.10.2021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CE5B8-B05B-410F-AA19-89C593D5BBBC}" type="slidenum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376656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55637-11A1-416D-873C-F1AF9576216D}" type="datetime1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07.10.2021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405D2-7128-4C0E-999C-E0BF9BDBED73}" type="slidenum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97573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9B64-BEA0-4646-B2DC-9848AD041FF0}" type="datetime1">
              <a:rPr lang="ru-RU" smtClean="0"/>
              <a:pPr/>
              <a:t>07.10.2021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4C301-8C17-4A9D-A773-9D906A453168}" type="datetime1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07.10.2021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7FD13B">
                    <a:shade val="75000"/>
                  </a:srgbClr>
                </a:solidFill>
              </a:rPr>
              <a:t>Эффективное управление временем и ресурсами.                                                                                            </a:t>
            </a:r>
            <a:fld id="{90435984-26A9-4C85-9310-B72A963CA2E3}" type="slidenum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58608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51989-2945-450B-A153-12E8B7C90C5C}" type="datetime1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07.10.2021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28E38-F94B-4B5C-8A0A-97A2D36B554A}" type="slidenum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895946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49B5D-3143-4641-87E4-EECC9B8EBC7F}" type="datetime1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07.10.2021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DB701-1B17-485C-8593-9520BF522181}" type="slidenum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213871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D2A4F-64E5-4A5C-A75E-A33A60560D10}" type="datetime1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07.10.2021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B44DD-2264-4E3C-8D88-1E753A3C931C}" type="slidenum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608861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60E8A-AA4A-4EC3-B557-D06F25B39CA1}" type="datetime1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07.10.2021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DC1C2-C4A7-4A70-84FD-F431A86E50C6}" type="slidenum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36311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CF4D3-E661-491D-A30C-87DA6DABC8C9}" type="datetime1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07.10.2021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C93B9-6B0B-47C4-A119-195058D3AE62}" type="slidenum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792402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30FD1-3AE4-4A5E-8A69-C3F99566B7B3}" type="datetime1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07.10.2021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6DF0C-72CC-4094-B250-B35DE9540BCA}" type="slidenum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141038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1DEAB-25FE-4250-9EEE-DE72B4885121}" type="datetime1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07.10.2021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16968-A541-4B5C-9838-2595CAB6EFBD}" type="slidenum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20294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BF5DC-161D-43F9-972C-E0CAE0AD2E62}" type="datetime1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07.10.2021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AF18E-4392-4833-924F-3396B5E4CB1C}" type="slidenum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997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90699-762B-4F48-980F-3A4C6632892E}" type="datetime1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07.10.2021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CE5B8-B05B-410F-AA19-89C593D5BBBC}" type="slidenum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04790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4C0B-81BA-44B0-9873-B784BFDAA5C9}" type="datetime1">
              <a:rPr lang="ru-RU" smtClean="0"/>
              <a:pPr/>
              <a:t>07.10.2021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55637-11A1-416D-873C-F1AF9576216D}" type="datetime1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07.10.2021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405D2-7128-4C0E-999C-E0BF9BDBED73}" type="slidenum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885857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4C301-8C17-4A9D-A773-9D906A453168}" type="datetime1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07.10.2021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7FD13B">
                    <a:shade val="75000"/>
                  </a:srgbClr>
                </a:solidFill>
              </a:rPr>
              <a:t>Эффективное управление временем и ресурсами.                                                                                            </a:t>
            </a:r>
            <a:fld id="{90435984-26A9-4C85-9310-B72A963CA2E3}" type="slidenum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782569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51989-2945-450B-A153-12E8B7C90C5C}" type="datetime1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07.10.2021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28E38-F94B-4B5C-8A0A-97A2D36B554A}" type="slidenum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908674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49B5D-3143-4641-87E4-EECC9B8EBC7F}" type="datetime1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07.10.2021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DB701-1B17-485C-8593-9520BF522181}" type="slidenum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885852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D2A4F-64E5-4A5C-A75E-A33A60560D10}" type="datetime1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07.10.2021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B44DD-2264-4E3C-8D88-1E753A3C931C}" type="slidenum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06656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60E8A-AA4A-4EC3-B557-D06F25B39CA1}" type="datetime1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07.10.2021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DC1C2-C4A7-4A70-84FD-F431A86E50C6}" type="slidenum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05353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CF4D3-E661-491D-A30C-87DA6DABC8C9}" type="datetime1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07.10.2021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C93B9-6B0B-47C4-A119-195058D3AE62}" type="slidenum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83300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CF4-D6E8-4C91-A0C2-281C5183E81D}" type="datetime1">
              <a:rPr lang="ru-RU" smtClean="0"/>
              <a:pPr/>
              <a:t>07.10.2021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916-F477-4046-8D7F-52FEE71D902C}" type="datetime1">
              <a:rPr lang="ru-RU" smtClean="0"/>
              <a:pPr/>
              <a:t>07.10.2021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F46-2893-462E-B2F1-225924908D8D}" type="datetime1">
              <a:rPr lang="ru-RU" smtClean="0"/>
              <a:pPr/>
              <a:t>07.10.2021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BC51-48CD-4653-BB47-5F4125556576}" type="datetime1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883BC51-48CD-4653-BB47-5F4125556576}" type="datetime1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CC4EF7-E758-4739-AA39-91CEA9A255AC}" type="datetime1">
              <a:rPr lang="ru-RU">
                <a:solidFill>
                  <a:srgbClr val="7FD13B">
                    <a:shade val="75000"/>
                  </a:srgb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07.10.2021</a:t>
            </a:fld>
            <a:endParaRPr lang="ru-RU">
              <a:solidFill>
                <a:srgbClr val="7FD13B">
                  <a:shade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7FD13B">
                  <a:shade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D6C1AA-BF3D-496B-9BFB-4ACF205FB926}" type="slidenum">
              <a:rPr lang="ru-RU">
                <a:solidFill>
                  <a:srgbClr val="7FD13B">
                    <a:shade val="75000"/>
                  </a:srgb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7FD13B">
                  <a:shade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72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CC4EF7-E758-4739-AA39-91CEA9A255AC}" type="datetime1">
              <a:rPr lang="ru-RU">
                <a:solidFill>
                  <a:srgbClr val="7FD13B">
                    <a:shade val="75000"/>
                  </a:srgb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07.10.2021</a:t>
            </a:fld>
            <a:endParaRPr lang="ru-RU">
              <a:solidFill>
                <a:srgbClr val="7FD13B">
                  <a:shade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7FD13B">
                  <a:shade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D6C1AA-BF3D-496B-9BFB-4ACF205FB926}" type="slidenum">
              <a:rPr lang="ru-RU">
                <a:solidFill>
                  <a:srgbClr val="7FD13B">
                    <a:shade val="75000"/>
                  </a:srgb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7FD13B">
                  <a:shade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804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CC4EF7-E758-4739-AA39-91CEA9A255AC}" type="datetime1">
              <a:rPr lang="ru-RU">
                <a:solidFill>
                  <a:srgbClr val="7FD13B">
                    <a:shade val="75000"/>
                  </a:srgb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07.10.2021</a:t>
            </a:fld>
            <a:endParaRPr lang="ru-RU">
              <a:solidFill>
                <a:srgbClr val="7FD13B">
                  <a:shade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7FD13B">
                  <a:shade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D6C1AA-BF3D-496B-9BFB-4ACF205FB926}" type="slidenum">
              <a:rPr lang="ru-RU">
                <a:solidFill>
                  <a:srgbClr val="7FD13B">
                    <a:shade val="75000"/>
                  </a:srgb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7FD13B">
                  <a:shade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099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CC4EF7-E758-4739-AA39-91CEA9A255AC}" type="datetime1">
              <a:rPr lang="ru-RU">
                <a:solidFill>
                  <a:srgbClr val="7FD13B">
                    <a:shade val="75000"/>
                  </a:srgb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07.10.2021</a:t>
            </a:fld>
            <a:endParaRPr lang="ru-RU">
              <a:solidFill>
                <a:srgbClr val="7FD13B">
                  <a:shade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7FD13B">
                  <a:shade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D6C1AA-BF3D-496B-9BFB-4ACF205FB926}" type="slidenum">
              <a:rPr lang="ru-RU">
                <a:solidFill>
                  <a:srgbClr val="7FD13B">
                    <a:shade val="75000"/>
                  </a:srgb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7FD13B">
                  <a:shade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313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jpe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jpe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jpe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emf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emf"/><Relationship Id="rId5" Type="http://schemas.openxmlformats.org/officeDocument/2006/relationships/image" Target="../media/image13.e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1188" y="4951281"/>
            <a:ext cx="81381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altLang="ru-RU" sz="1600" dirty="0" smtClean="0">
                <a:solidFill>
                  <a:prstClr val="black">
                    <a:lumMod val="50000"/>
                  </a:prstClr>
                </a:solidFill>
                <a:latin typeface="Franklin Gothic Medium" pitchFamily="34" charset="0"/>
              </a:rPr>
              <a:t>Заместитель директора</a:t>
            </a:r>
            <a:endParaRPr lang="ru-RU" altLang="ru-RU" sz="1600" dirty="0">
              <a:solidFill>
                <a:prstClr val="black">
                  <a:lumMod val="50000"/>
                </a:prstClr>
              </a:solidFill>
              <a:latin typeface="Franklin Gothic Medium" pitchFamily="34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Пронина Светлана Васильевна</a:t>
            </a:r>
            <a:endParaRPr lang="ru-RU" sz="16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6232525"/>
            <a:ext cx="678656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200" dirty="0">
                <a:solidFill>
                  <a:srgbClr val="000000"/>
                </a:solidFill>
                <a:latin typeface="Franklin Gothic Medium" pitchFamily="34" charset="0"/>
                <a:cs typeface="Arial" pitchFamily="34" charset="0"/>
              </a:rPr>
              <a:t>ОГБОУ «</a:t>
            </a:r>
            <a:r>
              <a:rPr lang="ru-RU" sz="1200" dirty="0" err="1">
                <a:solidFill>
                  <a:srgbClr val="000000"/>
                </a:solidFill>
                <a:latin typeface="Franklin Gothic Medium" pitchFamily="34" charset="0"/>
                <a:cs typeface="Arial" pitchFamily="34" charset="0"/>
              </a:rPr>
              <a:t>Шебекинская</a:t>
            </a:r>
            <a:r>
              <a:rPr lang="ru-RU" sz="1200" dirty="0">
                <a:solidFill>
                  <a:srgbClr val="000000"/>
                </a:solidFill>
                <a:latin typeface="Franklin Gothic Medium" pitchFamily="34" charset="0"/>
                <a:cs typeface="Arial" pitchFamily="34" charset="0"/>
              </a:rPr>
              <a:t> СОШ с УИОП», </a:t>
            </a:r>
            <a:r>
              <a:rPr lang="ru-RU" sz="1200" dirty="0" smtClean="0">
                <a:solidFill>
                  <a:srgbClr val="000000"/>
                </a:solidFill>
                <a:latin typeface="Franklin Gothic Medium" pitchFamily="34" charset="0"/>
                <a:cs typeface="Arial" pitchFamily="34" charset="0"/>
              </a:rPr>
              <a:t>2021год</a:t>
            </a:r>
            <a:endParaRPr lang="ru-RU" sz="1200" dirty="0">
              <a:solidFill>
                <a:srgbClr val="000000"/>
              </a:solidFill>
              <a:latin typeface="Franklin Gothic Medium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9939" y="1543411"/>
            <a:ext cx="6590453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endParaRPr lang="ru-RU" dirty="0">
              <a:solidFill>
                <a:prstClr val="black">
                  <a:lumMod val="50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377" y="69285"/>
            <a:ext cx="9021258" cy="6744432"/>
          </a:xfrm>
          <a:prstGeom prst="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560980"/>
              </p:ext>
            </p:extLst>
          </p:nvPr>
        </p:nvGraphicFramePr>
        <p:xfrm>
          <a:off x="395536" y="1077202"/>
          <a:ext cx="7886700" cy="731520"/>
        </p:xfrm>
        <a:graphic>
          <a:graphicData uri="http://schemas.openxmlformats.org/drawingml/2006/table">
            <a:tbl>
              <a:tblPr/>
              <a:tblGrid>
                <a:gridCol w="7886700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Областное государственное бюджетное общеобразовательное учреждение «</a:t>
                      </a:r>
                      <a:r>
                        <a:rPr kumimoji="0" lang="ru-RU" altLang="ru-RU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Шебекинская</a:t>
                      </a:r>
                      <a:r>
                        <a:rPr kumimoji="0" lang="ru-RU" alt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средняя общеобразовательная школа с углублённым изучением отдельных предметов» Белгородской области</a:t>
                      </a:r>
                      <a:endParaRPr kumimoji="0" lang="ru-RU" alt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722410" y="2362199"/>
            <a:ext cx="7416502" cy="2158603"/>
          </a:xfrm>
          <a:prstGeom prst="rect">
            <a:avLst/>
          </a:prstGeom>
        </p:spPr>
        <p:txBody>
          <a:bodyPr vert="horz" rtlCol="0" anchor="t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Образовательный проект</a:t>
            </a:r>
            <a:b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«ОПТИМИЗАЦИЯ  ПРОЦЕССА </a:t>
            </a:r>
            <a:b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комплексного анализа текста </a:t>
            </a:r>
            <a:b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5-6-х классах »</a:t>
            </a:r>
            <a:endParaRPr lang="ru-RU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6198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28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3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>
            <a:extLst>
              <a:ext uri="{FF2B5EF4-FFF2-40B4-BE49-F238E27FC236}"/>
            </a:extLst>
          </p:cNvPr>
          <p:cNvSpPr/>
          <p:nvPr/>
        </p:nvSpPr>
        <p:spPr>
          <a:xfrm>
            <a:off x="244475" y="3501009"/>
            <a:ext cx="8636000" cy="286119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2730" name="Заголовок 1"/>
          <p:cNvSpPr>
            <a:spLocks noGrp="1"/>
          </p:cNvSpPr>
          <p:nvPr>
            <p:ph type="title"/>
          </p:nvPr>
        </p:nvSpPr>
        <p:spPr>
          <a:xfrm>
            <a:off x="244475" y="428604"/>
            <a:ext cx="8648700" cy="63182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1015F"/>
                </a:solidFill>
              </a:rPr>
              <a:t>Достигнутые результаты (было и стало) </a:t>
            </a: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285720" y="1214422"/>
            <a:ext cx="8636000" cy="21565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TextBox 13">
            <a:extLst>
              <a:ext uri="{FF2B5EF4-FFF2-40B4-BE49-F238E27FC236}"/>
            </a:extLst>
          </p:cNvPr>
          <p:cNvSpPr txBox="1"/>
          <p:nvPr/>
        </p:nvSpPr>
        <p:spPr>
          <a:xfrm>
            <a:off x="296863" y="1249047"/>
            <a:ext cx="1762855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  <a:latin typeface="+mn-lt"/>
              </a:rPr>
              <a:t>Результаты проекта </a:t>
            </a:r>
          </a:p>
        </p:txBody>
      </p:sp>
      <p:sp>
        <p:nvSpPr>
          <p:cNvPr id="72738" name="TextBox 16"/>
          <p:cNvSpPr txBox="1">
            <a:spLocks noChangeArrowheads="1"/>
          </p:cNvSpPr>
          <p:nvPr/>
        </p:nvSpPr>
        <p:spPr bwMode="auto">
          <a:xfrm>
            <a:off x="4643624" y="1800138"/>
            <a:ext cx="13652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Проведена индивидуальная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работа по развитию навыков осознанного чтения</a:t>
            </a:r>
          </a:p>
        </p:txBody>
      </p:sp>
      <p:sp>
        <p:nvSpPr>
          <p:cNvPr id="72740" name="TextBox 18"/>
          <p:cNvSpPr txBox="1">
            <a:spLocks noChangeArrowheads="1"/>
          </p:cNvSpPr>
          <p:nvPr/>
        </p:nvSpPr>
        <p:spPr bwMode="auto">
          <a:xfrm>
            <a:off x="534697" y="1523913"/>
            <a:ext cx="10398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БЫЛО</a:t>
            </a:r>
          </a:p>
        </p:txBody>
      </p:sp>
      <p:sp>
        <p:nvSpPr>
          <p:cNvPr id="72741" name="TextBox 19"/>
          <p:cNvSpPr txBox="1">
            <a:spLocks noChangeArrowheads="1"/>
          </p:cNvSpPr>
          <p:nvPr/>
        </p:nvSpPr>
        <p:spPr bwMode="auto">
          <a:xfrm>
            <a:off x="4500562" y="1357298"/>
            <a:ext cx="10398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00B050"/>
                </a:solidFill>
              </a:rPr>
              <a:t>СТАЛО</a:t>
            </a:r>
          </a:p>
        </p:txBody>
      </p:sp>
      <p:sp>
        <p:nvSpPr>
          <p:cNvPr id="72743" name="TextBox 24"/>
          <p:cNvSpPr txBox="1">
            <a:spLocks noChangeArrowheads="1"/>
          </p:cNvSpPr>
          <p:nvPr/>
        </p:nvSpPr>
        <p:spPr bwMode="auto">
          <a:xfrm>
            <a:off x="539552" y="4099063"/>
            <a:ext cx="10398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БЫЛО</a:t>
            </a:r>
          </a:p>
        </p:txBody>
      </p:sp>
      <p:sp>
        <p:nvSpPr>
          <p:cNvPr id="72748" name="TextBox 29"/>
          <p:cNvSpPr txBox="1">
            <a:spLocks noChangeArrowheads="1"/>
          </p:cNvSpPr>
          <p:nvPr/>
        </p:nvSpPr>
        <p:spPr bwMode="auto">
          <a:xfrm>
            <a:off x="4643438" y="4071942"/>
            <a:ext cx="10398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00B050"/>
                </a:solidFill>
              </a:rPr>
              <a:t>СТАЛО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10</a:t>
            </a:fld>
            <a:endParaRPr lang="ru-RU" sz="1400"/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346362" y="4507016"/>
            <a:ext cx="18502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002060"/>
                </a:solidFill>
              </a:defRPr>
            </a:lvl1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Незнание правил орфографии</a:t>
            </a:r>
          </a:p>
        </p:txBody>
      </p:sp>
      <p:sp>
        <p:nvSpPr>
          <p:cNvPr id="27" name="TextBox 17"/>
          <p:cNvSpPr txBox="1">
            <a:spLocks noChangeArrowheads="1"/>
          </p:cNvSpPr>
          <p:nvPr/>
        </p:nvSpPr>
        <p:spPr bwMode="auto">
          <a:xfrm>
            <a:off x="4286248" y="4429132"/>
            <a:ext cx="189629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Систематизировать  работу по формированию орфографической зоркости-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схема-алгоритм</a:t>
            </a:r>
            <a:endParaRPr lang="ru-RU" alt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470594" y="1800138"/>
            <a:ext cx="18502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002060"/>
                </a:solidFill>
              </a:defRPr>
            </a:lvl1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Низкий темп чтения    </a:t>
            </a:r>
          </a:p>
        </p:txBody>
      </p:sp>
      <p:pic>
        <p:nvPicPr>
          <p:cNvPr id="7292" name="Picture 124" descr="C:\Users\User\Desktop\зам по МР\опорная площадка\Реализованные проекты\ОБРАЗОВАТЕЛЬНЫЙ ПРОЕКТГершен Л.А\001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175079"/>
            <a:ext cx="1782258" cy="133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56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28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31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>
            <a:extLst>
              <a:ext uri="{FF2B5EF4-FFF2-40B4-BE49-F238E27FC236}"/>
            </a:extLst>
          </p:cNvPr>
          <p:cNvSpPr/>
          <p:nvPr/>
        </p:nvSpPr>
        <p:spPr>
          <a:xfrm>
            <a:off x="275977" y="3862953"/>
            <a:ext cx="8636000" cy="23902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endParaRPr lang="ru-RU" dirty="0"/>
          </a:p>
        </p:txBody>
      </p:sp>
      <p:sp>
        <p:nvSpPr>
          <p:cNvPr id="72730" name="Заголовок 1"/>
          <p:cNvSpPr>
            <a:spLocks noGrp="1"/>
          </p:cNvSpPr>
          <p:nvPr>
            <p:ph type="title"/>
          </p:nvPr>
        </p:nvSpPr>
        <p:spPr>
          <a:xfrm>
            <a:off x="244475" y="428604"/>
            <a:ext cx="8648700" cy="63182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1015F"/>
                </a:solidFill>
              </a:rPr>
              <a:t>Достигнутые результаты (было и стало) </a:t>
            </a: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240796" y="1268760"/>
            <a:ext cx="8636000" cy="24491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DA2BF"/>
              </a:buClr>
              <a:buSzPct val="70000"/>
            </a:pPr>
            <a:endParaRPr lang="ru-RU" altLang="ru-RU" sz="1000" b="1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4" name="TextBox 13">
            <a:extLst>
              <a:ext uri="{FF2B5EF4-FFF2-40B4-BE49-F238E27FC236}"/>
            </a:extLst>
          </p:cNvPr>
          <p:cNvSpPr txBox="1"/>
          <p:nvPr/>
        </p:nvSpPr>
        <p:spPr>
          <a:xfrm>
            <a:off x="296863" y="1249047"/>
            <a:ext cx="1762855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  <a:latin typeface="+mn-lt"/>
              </a:rPr>
              <a:t>Результаты проекта </a:t>
            </a:r>
          </a:p>
        </p:txBody>
      </p:sp>
      <p:sp>
        <p:nvSpPr>
          <p:cNvPr id="72738" name="TextBox 16"/>
          <p:cNvSpPr txBox="1">
            <a:spLocks noChangeArrowheads="1"/>
          </p:cNvSpPr>
          <p:nvPr/>
        </p:nvSpPr>
        <p:spPr bwMode="auto">
          <a:xfrm>
            <a:off x="4286248" y="1714488"/>
            <a:ext cx="152537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Разработаны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памятки по понятиям: «тема», «основная мысль», «заголовок»</a:t>
            </a:r>
          </a:p>
        </p:txBody>
      </p:sp>
      <p:sp>
        <p:nvSpPr>
          <p:cNvPr id="72740" name="TextBox 18"/>
          <p:cNvSpPr txBox="1">
            <a:spLocks noChangeArrowheads="1"/>
          </p:cNvSpPr>
          <p:nvPr/>
        </p:nvSpPr>
        <p:spPr bwMode="auto">
          <a:xfrm>
            <a:off x="494344" y="1557022"/>
            <a:ext cx="103981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b="1" dirty="0">
                <a:solidFill>
                  <a:srgbClr val="FF0000"/>
                </a:solidFill>
              </a:rPr>
              <a:t>БЫЛО</a:t>
            </a:r>
          </a:p>
        </p:txBody>
      </p:sp>
      <p:sp>
        <p:nvSpPr>
          <p:cNvPr id="72741" name="TextBox 19"/>
          <p:cNvSpPr txBox="1">
            <a:spLocks noChangeArrowheads="1"/>
          </p:cNvSpPr>
          <p:nvPr/>
        </p:nvSpPr>
        <p:spPr bwMode="auto">
          <a:xfrm>
            <a:off x="4355976" y="1418034"/>
            <a:ext cx="103981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b="1" dirty="0">
                <a:solidFill>
                  <a:srgbClr val="00B050"/>
                </a:solidFill>
              </a:rPr>
              <a:t>СТАЛО</a:t>
            </a:r>
          </a:p>
        </p:txBody>
      </p:sp>
      <p:sp>
        <p:nvSpPr>
          <p:cNvPr id="72743" name="TextBox 24"/>
          <p:cNvSpPr txBox="1">
            <a:spLocks noChangeArrowheads="1"/>
          </p:cNvSpPr>
          <p:nvPr/>
        </p:nvSpPr>
        <p:spPr bwMode="auto">
          <a:xfrm>
            <a:off x="341504" y="4099063"/>
            <a:ext cx="10398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БЫЛО</a:t>
            </a:r>
          </a:p>
        </p:txBody>
      </p:sp>
      <p:sp>
        <p:nvSpPr>
          <p:cNvPr id="72748" name="TextBox 29"/>
          <p:cNvSpPr txBox="1">
            <a:spLocks noChangeArrowheads="1"/>
          </p:cNvSpPr>
          <p:nvPr/>
        </p:nvSpPr>
        <p:spPr bwMode="auto">
          <a:xfrm>
            <a:off x="4429124" y="4071942"/>
            <a:ext cx="103981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b="1" dirty="0">
                <a:solidFill>
                  <a:srgbClr val="00B050"/>
                </a:solidFill>
              </a:rPr>
              <a:t>СТАЛО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11</a:t>
            </a:fld>
            <a:endParaRPr lang="ru-RU" sz="1400"/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346362" y="4507016"/>
            <a:ext cx="18502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002060"/>
                </a:solidFill>
              </a:defRPr>
            </a:lvl1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Трудности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определении тип, стиля текста</a:t>
            </a:r>
          </a:p>
        </p:txBody>
      </p:sp>
      <p:sp>
        <p:nvSpPr>
          <p:cNvPr id="27" name="TextBox 17"/>
          <p:cNvSpPr txBox="1">
            <a:spLocks noChangeArrowheads="1"/>
          </p:cNvSpPr>
          <p:nvPr/>
        </p:nvSpPr>
        <p:spPr bwMode="auto">
          <a:xfrm>
            <a:off x="4286248" y="4357694"/>
            <a:ext cx="12938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Разработана памятка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«Тип и стиль текста»</a:t>
            </a: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494344" y="1816716"/>
            <a:ext cx="18502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002060"/>
                </a:solidFill>
              </a:defRPr>
            </a:lvl1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Дети путают понятия: «тема», «основная мысль», «заголовок»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320" name="Picture 128" descr="img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417" y="1422404"/>
            <a:ext cx="2656344" cy="185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21" name="Picture 129" descr="a5363bbadd3b1a3c410400525d2916a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714" y="4079805"/>
            <a:ext cx="2645323" cy="184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33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28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1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>
            <a:extLst>
              <a:ext uri="{FF2B5EF4-FFF2-40B4-BE49-F238E27FC236}"/>
            </a:extLst>
          </p:cNvPr>
          <p:cNvSpPr/>
          <p:nvPr/>
        </p:nvSpPr>
        <p:spPr>
          <a:xfrm>
            <a:off x="212528" y="3902484"/>
            <a:ext cx="8636000" cy="23902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2730" name="Заголовок 1"/>
          <p:cNvSpPr>
            <a:spLocks noGrp="1"/>
          </p:cNvSpPr>
          <p:nvPr>
            <p:ph type="title"/>
          </p:nvPr>
        </p:nvSpPr>
        <p:spPr>
          <a:xfrm>
            <a:off x="244475" y="428604"/>
            <a:ext cx="8648700" cy="63182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1015F"/>
                </a:solidFill>
              </a:rPr>
              <a:t>Достигнутые результаты (было и стало) </a:t>
            </a:r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340435" y="1289718"/>
            <a:ext cx="8636000" cy="24491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DA2BF"/>
              </a:buClr>
              <a:buSzPct val="70000"/>
            </a:pPr>
            <a:endParaRPr lang="ru-RU" altLang="ru-RU" sz="1000" b="1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4" name="TextBox 13">
            <a:extLst>
              <a:ext uri="{FF2B5EF4-FFF2-40B4-BE49-F238E27FC236}"/>
            </a:extLst>
          </p:cNvPr>
          <p:cNvSpPr txBox="1"/>
          <p:nvPr/>
        </p:nvSpPr>
        <p:spPr>
          <a:xfrm>
            <a:off x="296863" y="1249047"/>
            <a:ext cx="1762855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0000"/>
                </a:solidFill>
                <a:latin typeface="+mn-lt"/>
              </a:rPr>
              <a:t>Результаты проекта </a:t>
            </a:r>
          </a:p>
        </p:txBody>
      </p:sp>
      <p:sp>
        <p:nvSpPr>
          <p:cNvPr id="72738" name="TextBox 16"/>
          <p:cNvSpPr txBox="1">
            <a:spLocks noChangeArrowheads="1"/>
          </p:cNvSpPr>
          <p:nvPr/>
        </p:nvSpPr>
        <p:spPr bwMode="auto">
          <a:xfrm>
            <a:off x="4286248" y="1714488"/>
            <a:ext cx="15253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Разработана схема-алгоритм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средств  выразительности</a:t>
            </a:r>
          </a:p>
        </p:txBody>
      </p:sp>
      <p:sp>
        <p:nvSpPr>
          <p:cNvPr id="72740" name="TextBox 18"/>
          <p:cNvSpPr txBox="1">
            <a:spLocks noChangeArrowheads="1"/>
          </p:cNvSpPr>
          <p:nvPr/>
        </p:nvSpPr>
        <p:spPr bwMode="auto">
          <a:xfrm>
            <a:off x="494344" y="1557022"/>
            <a:ext cx="103981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b="1" dirty="0">
                <a:solidFill>
                  <a:srgbClr val="FF0000"/>
                </a:solidFill>
              </a:rPr>
              <a:t>БЫЛО</a:t>
            </a:r>
          </a:p>
        </p:txBody>
      </p:sp>
      <p:sp>
        <p:nvSpPr>
          <p:cNvPr id="72741" name="TextBox 19"/>
          <p:cNvSpPr txBox="1">
            <a:spLocks noChangeArrowheads="1"/>
          </p:cNvSpPr>
          <p:nvPr/>
        </p:nvSpPr>
        <p:spPr bwMode="auto">
          <a:xfrm>
            <a:off x="4355976" y="1418034"/>
            <a:ext cx="103981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b="1" dirty="0">
                <a:solidFill>
                  <a:srgbClr val="00B050"/>
                </a:solidFill>
              </a:rPr>
              <a:t>СТАЛО</a:t>
            </a:r>
          </a:p>
        </p:txBody>
      </p:sp>
      <p:sp>
        <p:nvSpPr>
          <p:cNvPr id="72743" name="TextBox 24"/>
          <p:cNvSpPr txBox="1">
            <a:spLocks noChangeArrowheads="1"/>
          </p:cNvSpPr>
          <p:nvPr/>
        </p:nvSpPr>
        <p:spPr bwMode="auto">
          <a:xfrm>
            <a:off x="341504" y="4099063"/>
            <a:ext cx="10398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FF0000"/>
                </a:solidFill>
              </a:rPr>
              <a:t>БЫЛО</a:t>
            </a:r>
          </a:p>
        </p:txBody>
      </p:sp>
      <p:sp>
        <p:nvSpPr>
          <p:cNvPr id="72748" name="TextBox 29"/>
          <p:cNvSpPr txBox="1">
            <a:spLocks noChangeArrowheads="1"/>
          </p:cNvSpPr>
          <p:nvPr/>
        </p:nvSpPr>
        <p:spPr bwMode="auto">
          <a:xfrm>
            <a:off x="4429124" y="4071942"/>
            <a:ext cx="103981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b="1" dirty="0">
                <a:solidFill>
                  <a:srgbClr val="00B050"/>
                </a:solidFill>
              </a:rPr>
              <a:t>СТАЛО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12</a:t>
            </a:fld>
            <a:endParaRPr lang="ru-RU" sz="1400"/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346362" y="4507016"/>
            <a:ext cx="18502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002060"/>
                </a:solidFill>
              </a:defRPr>
            </a:lvl1pPr>
          </a:lstStyle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Сложности в разграничении  простого  предложения с однородными сказуемыми и СП</a:t>
            </a:r>
          </a:p>
        </p:txBody>
      </p:sp>
      <p:sp>
        <p:nvSpPr>
          <p:cNvPr id="27" name="TextBox 17"/>
          <p:cNvSpPr txBox="1">
            <a:spLocks noChangeArrowheads="1"/>
          </p:cNvSpPr>
          <p:nvPr/>
        </p:nvSpPr>
        <p:spPr bwMode="auto">
          <a:xfrm>
            <a:off x="4286248" y="4357694"/>
            <a:ext cx="129389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Разработаны блок-схемы 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теме  «Сложные  предложения»: с примерами</a:t>
            </a:r>
            <a:endParaRPr lang="ru-RU" alt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494344" y="1816716"/>
            <a:ext cx="18502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solidFill>
                  <a:srgbClr val="002060"/>
                </a:solidFill>
              </a:defRPr>
            </a:lvl1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Трудности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определении средств  выразительности</a:t>
            </a:r>
          </a:p>
        </p:txBody>
      </p:sp>
      <p:pic>
        <p:nvPicPr>
          <p:cNvPr id="32861" name="Picture 9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387247"/>
            <a:ext cx="2238126" cy="211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863" name="Picture 9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782" y="3902484"/>
            <a:ext cx="1544018" cy="214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33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>
            <a:off x="3532188" y="1436688"/>
            <a:ext cx="936625" cy="936625"/>
          </a:xfrm>
          <a:prstGeom prst="flowChartConnector">
            <a:avLst/>
          </a:prstGeom>
          <a:solidFill>
            <a:schemeClr val="bg1"/>
          </a:solidFill>
          <a:ln w="127000" cmpd="tri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3-4</a:t>
            </a:r>
            <a:endParaRPr lang="ru-RU" sz="1400" b="1" dirty="0">
              <a:solidFill>
                <a:prstClr val="black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</a:rPr>
              <a:t>мин</a:t>
            </a:r>
          </a:p>
        </p:txBody>
      </p:sp>
      <p:cxnSp>
        <p:nvCxnSpPr>
          <p:cNvPr id="63" name="Прямая соединительная линия 62"/>
          <p:cNvCxnSpPr>
            <a:endCxn id="17" idx="2"/>
          </p:cNvCxnSpPr>
          <p:nvPr/>
        </p:nvCxnSpPr>
        <p:spPr>
          <a:xfrm>
            <a:off x="2222500" y="1905000"/>
            <a:ext cx="1309688" cy="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93662" y="1522413"/>
            <a:ext cx="2192321" cy="803275"/>
          </a:xfrm>
          <a:prstGeom prst="rect">
            <a:avLst/>
          </a:prstGeom>
          <a:solidFill>
            <a:schemeClr val="bg1"/>
          </a:solidFill>
          <a:ln>
            <a:solidFill>
              <a:srgbClr val="3D8EB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Низкий темп чтения  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rgbClr val="464646"/>
                </a:solidFill>
              </a:rPr>
              <a:t>(мин.)</a:t>
            </a:r>
            <a:endParaRPr lang="ru-RU" sz="1000" b="1" dirty="0">
              <a:solidFill>
                <a:srgbClr val="464646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572000" y="1285860"/>
            <a:ext cx="0" cy="5180012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Блок-схема: узел 54"/>
          <p:cNvSpPr/>
          <p:nvPr/>
        </p:nvSpPr>
        <p:spPr>
          <a:xfrm>
            <a:off x="3643306" y="3214686"/>
            <a:ext cx="906462" cy="755650"/>
          </a:xfrm>
          <a:prstGeom prst="flowChartConnector">
            <a:avLst/>
          </a:prstGeom>
          <a:solidFill>
            <a:schemeClr val="bg1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</a:rPr>
              <a:t>5</a:t>
            </a:r>
            <a:r>
              <a:rPr lang="ru-RU" sz="1400" b="1" dirty="0" smtClean="0">
                <a:solidFill>
                  <a:prstClr val="black"/>
                </a:solidFill>
              </a:rPr>
              <a:t>-7 </a:t>
            </a:r>
            <a:r>
              <a:rPr lang="ru-RU" sz="1400" b="1" dirty="0">
                <a:solidFill>
                  <a:prstClr val="black"/>
                </a:solidFill>
              </a:rPr>
              <a:t>мин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214282" y="3143248"/>
            <a:ext cx="2082800" cy="928694"/>
          </a:xfrm>
          <a:prstGeom prst="rect">
            <a:avLst/>
          </a:prstGeom>
          <a:noFill/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Незнание правил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орфографии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rgbClr val="464646"/>
                </a:solidFill>
              </a:rPr>
              <a:t>(мин</a:t>
            </a:r>
            <a:r>
              <a:rPr lang="ru-RU" sz="1000" b="1" dirty="0">
                <a:solidFill>
                  <a:srgbClr val="464646"/>
                </a:solidFill>
              </a:rPr>
              <a:t>.)</a:t>
            </a: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2285984" y="3571876"/>
            <a:ext cx="1328738" cy="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>
            <a:off x="158750" y="2470150"/>
            <a:ext cx="4373563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0" y="6500834"/>
            <a:ext cx="4460875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H="1">
            <a:off x="4572000" y="6500834"/>
            <a:ext cx="4371975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Заголовок 1"/>
          <p:cNvSpPr txBox="1">
            <a:spLocks/>
          </p:cNvSpPr>
          <p:nvPr/>
        </p:nvSpPr>
        <p:spPr>
          <a:xfrm>
            <a:off x="114300" y="-73025"/>
            <a:ext cx="9053513" cy="76517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ru-RU" sz="2500" dirty="0">
                <a:solidFill>
                  <a:srgbClr val="464646"/>
                </a:solidFill>
              </a:rPr>
              <a:t>Достигнутые результаты (было и стало) </a:t>
            </a:r>
            <a:endParaRPr lang="ru-RU" sz="3000" dirty="0">
              <a:solidFill>
                <a:srgbClr val="464646"/>
              </a:solidFill>
            </a:endParaRPr>
          </a:p>
        </p:txBody>
      </p:sp>
      <p:sp>
        <p:nvSpPr>
          <p:cNvPr id="34" name="Блок-схема: узел 33"/>
          <p:cNvSpPr/>
          <p:nvPr/>
        </p:nvSpPr>
        <p:spPr>
          <a:xfrm>
            <a:off x="3643306" y="4983162"/>
            <a:ext cx="831857" cy="803291"/>
          </a:xfrm>
          <a:prstGeom prst="flowChartConnector">
            <a:avLst/>
          </a:prstGeom>
          <a:solidFill>
            <a:schemeClr val="bg1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1-2</a:t>
            </a:r>
            <a:endParaRPr lang="ru-RU" sz="1400" b="1" dirty="0">
              <a:solidFill>
                <a:prstClr val="black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</a:rPr>
              <a:t>мин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20663" y="4841875"/>
            <a:ext cx="2082800" cy="766763"/>
          </a:xfrm>
          <a:prstGeom prst="rect">
            <a:avLst/>
          </a:prstGeom>
          <a:noFill/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Дети путают понятия: «тема», «основная мысль», «заголовок»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rgbClr val="464646"/>
                </a:solidFill>
              </a:rPr>
              <a:t>(</a:t>
            </a:r>
            <a:r>
              <a:rPr lang="ru-RU" sz="1000" b="1" dirty="0">
                <a:solidFill>
                  <a:srgbClr val="464646"/>
                </a:solidFill>
              </a:rPr>
              <a:t>мин.)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2303463" y="5300663"/>
            <a:ext cx="1328737" cy="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Блок-схема: узел 45"/>
          <p:cNvSpPr/>
          <p:nvPr/>
        </p:nvSpPr>
        <p:spPr>
          <a:xfrm>
            <a:off x="8096250" y="1443038"/>
            <a:ext cx="936625" cy="936625"/>
          </a:xfrm>
          <a:prstGeom prst="flowChartConnector">
            <a:avLst/>
          </a:prstGeom>
          <a:solidFill>
            <a:schemeClr val="bg1"/>
          </a:solidFill>
          <a:ln w="127000" cmpd="tri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2-3</a:t>
            </a:r>
            <a:endParaRPr lang="ru-RU" sz="1400" b="1" dirty="0">
              <a:solidFill>
                <a:prstClr val="black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</a:rPr>
              <a:t>мин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7011988" y="1905000"/>
            <a:ext cx="1030287" cy="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4714876" y="1428736"/>
            <a:ext cx="2389187" cy="912812"/>
          </a:xfrm>
          <a:prstGeom prst="rect">
            <a:avLst/>
          </a:prstGeom>
          <a:solidFill>
            <a:schemeClr val="bg1"/>
          </a:solidFill>
          <a:ln>
            <a:solidFill>
              <a:srgbClr val="3D8EB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lvl="0" algn="ctr">
              <a:lnSpc>
                <a:spcPct val="115000"/>
              </a:lnSpc>
            </a:pPr>
            <a:r>
              <a:rPr lang="ru-RU" sz="900" dirty="0" smtClean="0">
                <a:solidFill>
                  <a:prstClr val="black"/>
                </a:solidFill>
                <a:ea typeface="Calibri"/>
                <a:cs typeface="Times New Roman"/>
              </a:rPr>
              <a:t>Повысился темп чтения</a:t>
            </a:r>
            <a:endParaRPr lang="ru-RU" sz="9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rgbClr val="464646"/>
                </a:solidFill>
              </a:rPr>
              <a:t>(мин.)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464646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H="1">
            <a:off x="4664075" y="2470150"/>
            <a:ext cx="4373563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Блок-схема: узел 49"/>
          <p:cNvSpPr/>
          <p:nvPr/>
        </p:nvSpPr>
        <p:spPr>
          <a:xfrm>
            <a:off x="8072462" y="3071810"/>
            <a:ext cx="928694" cy="857256"/>
          </a:xfrm>
          <a:prstGeom prst="flowChartConnector">
            <a:avLst/>
          </a:prstGeom>
          <a:solidFill>
            <a:schemeClr val="bg1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2-3</a:t>
            </a:r>
            <a:endParaRPr lang="ru-RU" sz="1400" b="1" dirty="0">
              <a:solidFill>
                <a:prstClr val="black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</a:rPr>
              <a:t>мин.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4714876" y="3143248"/>
            <a:ext cx="2297113" cy="928694"/>
          </a:xfrm>
          <a:prstGeom prst="rect">
            <a:avLst/>
          </a:prstGeom>
          <a:noFill/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lvl="0" algn="ctr">
              <a:lnSpc>
                <a:spcPct val="115000"/>
              </a:lnSpc>
            </a:pPr>
            <a:r>
              <a:rPr lang="ru-RU" sz="900" dirty="0" smtClean="0">
                <a:solidFill>
                  <a:prstClr val="black"/>
                </a:solidFill>
                <a:ea typeface="Calibri"/>
                <a:cs typeface="Times New Roman"/>
              </a:rPr>
              <a:t>Повысилась орфографическая зоркость</a:t>
            </a:r>
            <a:endParaRPr lang="ru-RU" sz="9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rgbClr val="464646"/>
                </a:solidFill>
              </a:rPr>
              <a:t>(мин.)</a:t>
            </a:r>
            <a:endParaRPr lang="ru-RU" sz="1600" b="1" dirty="0">
              <a:solidFill>
                <a:srgbClr val="464646"/>
              </a:solidFill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7072330" y="3571876"/>
            <a:ext cx="1022350" cy="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Блок-схема: узел 52"/>
          <p:cNvSpPr/>
          <p:nvPr/>
        </p:nvSpPr>
        <p:spPr>
          <a:xfrm>
            <a:off x="8143900" y="4929198"/>
            <a:ext cx="860400" cy="762016"/>
          </a:xfrm>
          <a:prstGeom prst="flowChartConnector">
            <a:avLst/>
          </a:prstGeom>
          <a:solidFill>
            <a:schemeClr val="bg1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0,5-1</a:t>
            </a:r>
            <a:endParaRPr lang="ru-RU" sz="1400" b="1" dirty="0">
              <a:solidFill>
                <a:prstClr val="black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</a:rPr>
              <a:t>мин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4703763" y="4857760"/>
            <a:ext cx="2368567" cy="830253"/>
          </a:xfrm>
          <a:prstGeom prst="rect">
            <a:avLst/>
          </a:prstGeom>
          <a:noFill/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lvl="0" algn="ctr">
              <a:lnSpc>
                <a:spcPct val="115000"/>
              </a:lnSpc>
            </a:pPr>
            <a:r>
              <a:rPr lang="ru-RU" sz="900" dirty="0" smtClean="0">
                <a:solidFill>
                  <a:prstClr val="black"/>
                </a:solidFill>
                <a:ea typeface="Calibri"/>
                <a:cs typeface="Times New Roman"/>
              </a:rPr>
              <a:t>Структурированы  основные понятия</a:t>
            </a:r>
            <a:endParaRPr lang="ru-RU" sz="9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50" b="1" dirty="0" smtClean="0">
                <a:solidFill>
                  <a:srgbClr val="464646"/>
                </a:solidFill>
              </a:rPr>
              <a:t>(</a:t>
            </a:r>
            <a:r>
              <a:rPr lang="ru-RU" sz="1550" b="1" dirty="0">
                <a:solidFill>
                  <a:srgbClr val="464646"/>
                </a:solidFill>
              </a:rPr>
              <a:t>мин.)</a:t>
            </a: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7143768" y="5286388"/>
            <a:ext cx="1011238" cy="7938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>
            <a:extLst/>
          </p:cNvPr>
          <p:cNvSpPr/>
          <p:nvPr/>
        </p:nvSpPr>
        <p:spPr>
          <a:xfrm>
            <a:off x="0" y="476250"/>
            <a:ext cx="9144000" cy="633730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99488" y="6448425"/>
            <a:ext cx="436562" cy="365125"/>
          </a:xfrm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11</a:t>
            </a:r>
            <a:endParaRPr lang="ru-RU" sz="1400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32" name="TextBox 23"/>
          <p:cNvSpPr txBox="1">
            <a:spLocks noChangeArrowheads="1"/>
          </p:cNvSpPr>
          <p:nvPr/>
        </p:nvSpPr>
        <p:spPr bwMode="auto">
          <a:xfrm>
            <a:off x="250825" y="739775"/>
            <a:ext cx="1320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БЫЛО</a:t>
            </a:r>
          </a:p>
        </p:txBody>
      </p:sp>
      <p:sp>
        <p:nvSpPr>
          <p:cNvPr id="37" name="TextBox 52"/>
          <p:cNvSpPr txBox="1">
            <a:spLocks noChangeArrowheads="1"/>
          </p:cNvSpPr>
          <p:nvPr/>
        </p:nvSpPr>
        <p:spPr bwMode="auto">
          <a:xfrm>
            <a:off x="4932363" y="649288"/>
            <a:ext cx="12763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СТАЛО</a:t>
            </a:r>
          </a:p>
        </p:txBody>
      </p:sp>
      <p:sp>
        <p:nvSpPr>
          <p:cNvPr id="38" name="TextBox 31"/>
          <p:cNvSpPr txBox="1">
            <a:spLocks noChangeArrowheads="1"/>
          </p:cNvSpPr>
          <p:nvPr/>
        </p:nvSpPr>
        <p:spPr bwMode="auto">
          <a:xfrm>
            <a:off x="0" y="1000108"/>
            <a:ext cx="423624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dirty="0" smtClean="0">
                <a:solidFill>
                  <a:srgbClr val="000000"/>
                </a:solidFill>
                <a:latin typeface="Franklin Gothic Medium" pitchFamily="34" charset="0"/>
              </a:rPr>
              <a:t>Большие временные затраты на комплексный анализ текста</a:t>
            </a:r>
            <a:endParaRPr lang="ru-RU" altLang="ru-RU" sz="1000" dirty="0">
              <a:solidFill>
                <a:srgbClr val="000000"/>
              </a:solidFill>
              <a:latin typeface="Franklin Gothic Medium" pitchFamily="34" charset="0"/>
            </a:endParaRPr>
          </a:p>
        </p:txBody>
      </p:sp>
      <p:sp>
        <p:nvSpPr>
          <p:cNvPr id="39" name="TextBox 31"/>
          <p:cNvSpPr txBox="1">
            <a:spLocks noChangeArrowheads="1"/>
          </p:cNvSpPr>
          <p:nvPr/>
        </p:nvSpPr>
        <p:spPr bwMode="auto">
          <a:xfrm>
            <a:off x="4643438" y="1000108"/>
            <a:ext cx="42362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lvl="0" algn="ctr">
              <a:buNone/>
            </a:pPr>
            <a:r>
              <a:rPr lang="ru-RU" altLang="en-US" sz="1400" dirty="0">
                <a:solidFill>
                  <a:srgbClr val="1F497D"/>
                </a:solidFill>
                <a:latin typeface="Calibri"/>
                <a:cs typeface="Times New Roman" pitchFamily="18" charset="0"/>
              </a:rPr>
              <a:t>Оптимизация системы комплексного анализа текста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Блок-схема: узел 16"/>
          <p:cNvSpPr/>
          <p:nvPr/>
        </p:nvSpPr>
        <p:spPr>
          <a:xfrm>
            <a:off x="3532188" y="1436688"/>
            <a:ext cx="936625" cy="936625"/>
          </a:xfrm>
          <a:prstGeom prst="flowChartConnector">
            <a:avLst/>
          </a:prstGeom>
          <a:solidFill>
            <a:schemeClr val="bg1"/>
          </a:solidFill>
          <a:ln w="127000" cmpd="tri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</a:rPr>
              <a:t>2</a:t>
            </a:r>
            <a:r>
              <a:rPr lang="ru-RU" sz="1400" b="1" dirty="0" smtClean="0">
                <a:solidFill>
                  <a:prstClr val="black"/>
                </a:solidFill>
              </a:rPr>
              <a:t> – 3 мин</a:t>
            </a:r>
            <a:endParaRPr lang="ru-RU" sz="1400" b="1" dirty="0">
              <a:solidFill>
                <a:prstClr val="black"/>
              </a:solidFill>
            </a:endParaRPr>
          </a:p>
        </p:txBody>
      </p:sp>
      <p:cxnSp>
        <p:nvCxnSpPr>
          <p:cNvPr id="63" name="Прямая соединительная линия 62"/>
          <p:cNvCxnSpPr>
            <a:endCxn id="17" idx="2"/>
          </p:cNvCxnSpPr>
          <p:nvPr/>
        </p:nvCxnSpPr>
        <p:spPr>
          <a:xfrm>
            <a:off x="2222500" y="1905000"/>
            <a:ext cx="1309688" cy="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93662" y="1522413"/>
            <a:ext cx="2192321" cy="1192207"/>
          </a:xfrm>
          <a:prstGeom prst="rect">
            <a:avLst/>
          </a:prstGeom>
          <a:solidFill>
            <a:schemeClr val="bg1"/>
          </a:solidFill>
          <a:ln>
            <a:solidFill>
              <a:srgbClr val="3D8EB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Трудности в определении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типа,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стиля текста</a:t>
            </a:r>
          </a:p>
          <a:p>
            <a:pPr lvl="0" algn="ctr">
              <a:defRPr/>
            </a:pPr>
            <a:r>
              <a:rPr lang="ru-RU" sz="1600" b="1" dirty="0" smtClean="0">
                <a:solidFill>
                  <a:srgbClr val="464646"/>
                </a:solidFill>
              </a:rPr>
              <a:t>(</a:t>
            </a:r>
            <a:r>
              <a:rPr lang="ru-RU" sz="1600" b="1" dirty="0">
                <a:solidFill>
                  <a:srgbClr val="464646"/>
                </a:solidFill>
              </a:rPr>
              <a:t>мин.)</a:t>
            </a:r>
          </a:p>
          <a:p>
            <a:pPr lvl="0" algn="ctr">
              <a:lnSpc>
                <a:spcPct val="115000"/>
              </a:lnSpc>
            </a:pPr>
            <a:endParaRPr lang="ru-RU" sz="9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572000" y="1285860"/>
            <a:ext cx="0" cy="5180012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Блок-схема: узел 54"/>
          <p:cNvSpPr/>
          <p:nvPr/>
        </p:nvSpPr>
        <p:spPr>
          <a:xfrm>
            <a:off x="3585744" y="4156798"/>
            <a:ext cx="906462" cy="755650"/>
          </a:xfrm>
          <a:prstGeom prst="flowChartConnector">
            <a:avLst/>
          </a:prstGeom>
          <a:solidFill>
            <a:schemeClr val="bg1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6-8 мин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14282" y="4070276"/>
            <a:ext cx="2082800" cy="928694"/>
          </a:xfrm>
          <a:prstGeom prst="rect">
            <a:avLst/>
          </a:prstGeom>
          <a:noFill/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Сложности в разграничении  простого  предложения с однородными сказуемыми и СП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srgbClr val="464646"/>
                </a:solidFill>
              </a:rPr>
              <a:t>(мин</a:t>
            </a:r>
            <a:r>
              <a:rPr lang="ru-RU" sz="1000" b="1" dirty="0">
                <a:solidFill>
                  <a:srgbClr val="464646"/>
                </a:solidFill>
              </a:rPr>
              <a:t>.)</a:t>
            </a: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2329625" y="4534623"/>
            <a:ext cx="1328738" cy="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>
            <a:off x="142844" y="2857496"/>
            <a:ext cx="4373563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27401" y="5805264"/>
            <a:ext cx="4460875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H="1">
            <a:off x="4458411" y="5805264"/>
            <a:ext cx="4371975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Заголовок 1"/>
          <p:cNvSpPr txBox="1">
            <a:spLocks/>
          </p:cNvSpPr>
          <p:nvPr/>
        </p:nvSpPr>
        <p:spPr>
          <a:xfrm>
            <a:off x="114300" y="-73025"/>
            <a:ext cx="9053513" cy="76517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ru-RU" sz="2500" dirty="0">
                <a:solidFill>
                  <a:srgbClr val="464646"/>
                </a:solidFill>
              </a:rPr>
              <a:t>Достигнутые результаты (было и стало) </a:t>
            </a:r>
            <a:endParaRPr lang="ru-RU" sz="3000" dirty="0">
              <a:solidFill>
                <a:srgbClr val="464646"/>
              </a:solidFill>
            </a:endParaRPr>
          </a:p>
        </p:txBody>
      </p:sp>
      <p:sp>
        <p:nvSpPr>
          <p:cNvPr id="46" name="Блок-схема: узел 45"/>
          <p:cNvSpPr/>
          <p:nvPr/>
        </p:nvSpPr>
        <p:spPr>
          <a:xfrm>
            <a:off x="8096250" y="1443038"/>
            <a:ext cx="936625" cy="936625"/>
          </a:xfrm>
          <a:prstGeom prst="flowChartConnector">
            <a:avLst/>
          </a:prstGeom>
          <a:solidFill>
            <a:schemeClr val="bg1"/>
          </a:solidFill>
          <a:ln w="127000" cmpd="tri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1-2</a:t>
            </a:r>
            <a:endParaRPr lang="ru-RU" sz="1400" b="1" dirty="0">
              <a:solidFill>
                <a:prstClr val="black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</a:rPr>
              <a:t>мин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7011988" y="1905000"/>
            <a:ext cx="1030287" cy="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4714876" y="1428736"/>
            <a:ext cx="2389187" cy="1214446"/>
          </a:xfrm>
          <a:prstGeom prst="rect">
            <a:avLst/>
          </a:prstGeom>
          <a:solidFill>
            <a:schemeClr val="bg1"/>
          </a:solidFill>
          <a:ln>
            <a:solidFill>
              <a:srgbClr val="3D8EB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lvl="0" algn="ctr">
              <a:lnSpc>
                <a:spcPct val="115000"/>
              </a:lnSpc>
            </a:pPr>
            <a:r>
              <a:rPr lang="ru-RU" sz="1600" b="1" dirty="0">
                <a:solidFill>
                  <a:srgbClr val="464646"/>
                </a:solidFill>
              </a:rPr>
              <a:t> </a:t>
            </a:r>
            <a:r>
              <a:rPr lang="ru-RU" sz="1100" dirty="0" smtClean="0">
                <a:solidFill>
                  <a:srgbClr val="000000"/>
                </a:solidFill>
                <a:latin typeface="Franklin Gothic Book"/>
                <a:cs typeface="Times New Roman"/>
              </a:rPr>
              <a:t>Ускорилось определение типа, стиля текста</a:t>
            </a:r>
            <a:endParaRPr lang="ru-RU" sz="1100" dirty="0">
              <a:solidFill>
                <a:srgbClr val="000000"/>
              </a:solidFill>
              <a:latin typeface="Franklin Gothic Book"/>
              <a:ea typeface="Calibri"/>
              <a:cs typeface="Times New Roman"/>
            </a:endParaRPr>
          </a:p>
          <a:p>
            <a:pPr lvl="0" algn="ctr">
              <a:defRPr/>
            </a:pPr>
            <a:r>
              <a:rPr lang="ru-RU" sz="1600" b="1" dirty="0" smtClean="0">
                <a:solidFill>
                  <a:srgbClr val="464646"/>
                </a:solidFill>
              </a:rPr>
              <a:t>(</a:t>
            </a:r>
            <a:r>
              <a:rPr lang="ru-RU" sz="1600" b="1" dirty="0">
                <a:solidFill>
                  <a:srgbClr val="464646"/>
                </a:solidFill>
              </a:rPr>
              <a:t>мин.)</a:t>
            </a:r>
          </a:p>
          <a:p>
            <a:pPr lvl="0" algn="ctr">
              <a:lnSpc>
                <a:spcPct val="115000"/>
              </a:lnSpc>
            </a:pPr>
            <a:endParaRPr lang="ru-RU" sz="9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464646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H="1">
            <a:off x="4500562" y="2857496"/>
            <a:ext cx="4373563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Блок-схема: узел 49"/>
          <p:cNvSpPr/>
          <p:nvPr/>
        </p:nvSpPr>
        <p:spPr>
          <a:xfrm>
            <a:off x="8096250" y="4033077"/>
            <a:ext cx="928694" cy="857256"/>
          </a:xfrm>
          <a:prstGeom prst="flowChartConnector">
            <a:avLst/>
          </a:prstGeom>
          <a:solidFill>
            <a:schemeClr val="bg1"/>
          </a:solidFill>
          <a:ln w="127000" cmpd="dbl">
            <a:solidFill>
              <a:srgbClr val="3D8E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3-4</a:t>
            </a:r>
            <a:endParaRPr lang="ru-RU" sz="1400" b="1" dirty="0">
              <a:solidFill>
                <a:prstClr val="black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</a:rPr>
              <a:t>мин.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4714876" y="3871930"/>
            <a:ext cx="2297113" cy="1127040"/>
          </a:xfrm>
          <a:prstGeom prst="rect">
            <a:avLst/>
          </a:prstGeom>
          <a:noFill/>
          <a:ln>
            <a:solidFill>
              <a:srgbClr val="3D8EB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solidFill>
                <a:srgbClr val="000000"/>
              </a:solidFill>
              <a:latin typeface="Franklin Gothic Book"/>
              <a:ea typeface="Calibri"/>
              <a:cs typeface="Times New Roman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100" dirty="0" smtClean="0">
                <a:solidFill>
                  <a:srgbClr val="000000"/>
                </a:solidFill>
                <a:latin typeface="Franklin Gothic Book"/>
                <a:ea typeface="Calibri"/>
                <a:cs typeface="Times New Roman"/>
              </a:rPr>
              <a:t>Уменьшились </a:t>
            </a:r>
            <a:r>
              <a:rPr lang="ru-RU" sz="1100" dirty="0" err="1" smtClean="0">
                <a:solidFill>
                  <a:srgbClr val="000000"/>
                </a:solidFill>
                <a:latin typeface="Franklin Gothic Book"/>
                <a:ea typeface="Calibri"/>
                <a:cs typeface="Times New Roman"/>
              </a:rPr>
              <a:t>сложности</a:t>
            </a:r>
            <a:r>
              <a:rPr lang="ru-RU" altLang="ru-RU" sz="1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alt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разграничении  простого  предложения с однородными сказуемыми и СП</a:t>
            </a:r>
          </a:p>
          <a:p>
            <a:pPr lvl="0" algn="ctr">
              <a:lnSpc>
                <a:spcPct val="115000"/>
              </a:lnSpc>
            </a:pPr>
            <a:r>
              <a:rPr lang="ru-RU" sz="1100" dirty="0" smtClean="0">
                <a:solidFill>
                  <a:srgbClr val="000000"/>
                </a:solidFill>
                <a:latin typeface="Franklin Gothic Book"/>
                <a:ea typeface="Calibri"/>
                <a:cs typeface="Times New Roman"/>
              </a:rPr>
              <a:t> </a:t>
            </a:r>
            <a:endParaRPr lang="ru-RU" sz="1100" dirty="0">
              <a:solidFill>
                <a:srgbClr val="000000"/>
              </a:solidFill>
              <a:latin typeface="Franklin Gothic Book"/>
              <a:ea typeface="Calibri"/>
              <a:cs typeface="Times New Roman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rgbClr val="464646"/>
                </a:solidFill>
              </a:rPr>
              <a:t>(мин.)</a:t>
            </a:r>
            <a:endParaRPr lang="ru-RU" sz="1600" b="1" dirty="0">
              <a:solidFill>
                <a:srgbClr val="464646"/>
              </a:solidFill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7104063" y="4461705"/>
            <a:ext cx="1022350" cy="0"/>
          </a:xfrm>
          <a:prstGeom prst="line">
            <a:avLst/>
          </a:prstGeom>
          <a:ln w="28575" cap="rnd">
            <a:solidFill>
              <a:srgbClr val="3D8EB9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>
            <a:extLst/>
          </p:cNvPr>
          <p:cNvSpPr/>
          <p:nvPr/>
        </p:nvSpPr>
        <p:spPr>
          <a:xfrm>
            <a:off x="0" y="476250"/>
            <a:ext cx="9144000" cy="633730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99488" y="6448425"/>
            <a:ext cx="436562" cy="365125"/>
          </a:xfrm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12</a:t>
            </a:r>
            <a:endParaRPr lang="ru-RU" sz="1400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32" name="TextBox 23"/>
          <p:cNvSpPr txBox="1">
            <a:spLocks noChangeArrowheads="1"/>
          </p:cNvSpPr>
          <p:nvPr/>
        </p:nvSpPr>
        <p:spPr bwMode="auto">
          <a:xfrm>
            <a:off x="250825" y="739775"/>
            <a:ext cx="1320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БЫЛО</a:t>
            </a:r>
          </a:p>
        </p:txBody>
      </p:sp>
      <p:sp>
        <p:nvSpPr>
          <p:cNvPr id="37" name="TextBox 52"/>
          <p:cNvSpPr txBox="1">
            <a:spLocks noChangeArrowheads="1"/>
          </p:cNvSpPr>
          <p:nvPr/>
        </p:nvSpPr>
        <p:spPr bwMode="auto">
          <a:xfrm>
            <a:off x="4932363" y="649288"/>
            <a:ext cx="12763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СТАЛО</a:t>
            </a:r>
          </a:p>
        </p:txBody>
      </p:sp>
      <p:sp>
        <p:nvSpPr>
          <p:cNvPr id="27" name="TextBox 31"/>
          <p:cNvSpPr txBox="1">
            <a:spLocks noChangeArrowheads="1"/>
          </p:cNvSpPr>
          <p:nvPr/>
        </p:nvSpPr>
        <p:spPr bwMode="auto">
          <a:xfrm>
            <a:off x="0" y="1000108"/>
            <a:ext cx="423624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ClrTx/>
              <a:buSzTx/>
              <a:buNone/>
            </a:pPr>
            <a:r>
              <a:rPr lang="ru-RU" altLang="ru-RU" sz="1000" dirty="0">
                <a:solidFill>
                  <a:srgbClr val="000000"/>
                </a:solidFill>
                <a:latin typeface="Franklin Gothic Medium" pitchFamily="34" charset="0"/>
              </a:rPr>
              <a:t>Большие временные затраты на комплексный анализ текста</a:t>
            </a:r>
          </a:p>
        </p:txBody>
      </p:sp>
      <p:sp>
        <p:nvSpPr>
          <p:cNvPr id="28" name="TextBox 31"/>
          <p:cNvSpPr txBox="1">
            <a:spLocks noChangeArrowheads="1"/>
          </p:cNvSpPr>
          <p:nvPr/>
        </p:nvSpPr>
        <p:spPr bwMode="auto">
          <a:xfrm>
            <a:off x="4780929" y="1000108"/>
            <a:ext cx="42362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lvl="0" algn="ctr" eaLnBrk="1" hangingPunct="1">
              <a:spcBef>
                <a:spcPts val="0"/>
              </a:spcBef>
              <a:buClrTx/>
              <a:buSzTx/>
              <a:buNone/>
            </a:pPr>
            <a:r>
              <a:rPr lang="ru-RU" altLang="en-US" sz="1400" dirty="0">
                <a:solidFill>
                  <a:srgbClr val="1F497D"/>
                </a:solidFill>
                <a:latin typeface="Calibri"/>
                <a:cs typeface="Times New Roman" pitchFamily="18" charset="0"/>
              </a:rPr>
              <a:t>Оптимизация системы комплексного анализа текста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187624" y="2348880"/>
            <a:ext cx="1584176" cy="30963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648072"/>
          </a:xfrm>
          <a:effectLst/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rgbClr val="01015F"/>
                </a:solidFill>
                <a:latin typeface="Times New Roman" pitchFamily="18" charset="0"/>
                <a:cs typeface="Times New Roman" pitchFamily="18" charset="0"/>
              </a:rPr>
              <a:t>Достигнутые результаты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58797" y="1507030"/>
            <a:ext cx="36004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latin typeface="Arial Narrow" panose="020B0606020202030204" pitchFamily="34" charset="0"/>
                <a:cs typeface="Times New Roman" pitchFamily="18" charset="0"/>
              </a:rPr>
              <a:t>ЭФФЕКТ</a:t>
            </a:r>
            <a:r>
              <a:rPr lang="ru-RU" altLang="ru-RU" b="1" dirty="0">
                <a:latin typeface="Arial Narrow" panose="020B0606020202030204" pitchFamily="34" charset="0"/>
                <a:cs typeface="Times New Roman" pitchFamily="18" charset="0"/>
              </a:rPr>
              <a:t> </a:t>
            </a:r>
            <a:endParaRPr lang="ru-RU" altLang="ru-RU" b="1" dirty="0" smtClean="0">
              <a:latin typeface="Arial Narrow" panose="020B0606020202030204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800" dirty="0" smtClean="0">
              <a:latin typeface="Arial Narrow" panose="020B0606020202030204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800" dirty="0">
              <a:latin typeface="Arial Narrow" panose="020B0606020202030204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i="1" dirty="0" smtClean="0">
              <a:latin typeface="Arial Narrow" panose="020B0606020202030204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i="1" dirty="0" smtClean="0">
              <a:latin typeface="Arial Narrow" panose="020B0606020202030204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2"/>
                </a:solidFill>
              </a:rPr>
              <a:t>Сокращение временных потерь;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i="1" dirty="0" smtClean="0">
              <a:solidFill>
                <a:srgbClr val="01015F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i="1" dirty="0" smtClean="0">
              <a:solidFill>
                <a:srgbClr val="01015F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lvl="0" algn="ctr"/>
            <a:r>
              <a:rPr lang="ru-RU" altLang="en-US" sz="1400" dirty="0">
                <a:solidFill>
                  <a:srgbClr val="1F497D"/>
                </a:solidFill>
                <a:cs typeface="Times New Roman" pitchFamily="18" charset="0"/>
              </a:rPr>
              <a:t>Оптимизация системы комплексного анализа </a:t>
            </a:r>
            <a:r>
              <a:rPr lang="ru-RU" altLang="en-US" sz="1400" dirty="0" smtClean="0">
                <a:solidFill>
                  <a:srgbClr val="1F497D"/>
                </a:solidFill>
                <a:cs typeface="Times New Roman" pitchFamily="18" charset="0"/>
              </a:rPr>
              <a:t>текста</a:t>
            </a:r>
            <a:r>
              <a:rPr lang="ru-RU" dirty="0" smtClean="0">
                <a:solidFill>
                  <a:srgbClr val="01015F"/>
                </a:solidFill>
              </a:rPr>
              <a:t>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i="1" dirty="0">
              <a:latin typeface="Arial Narrow" panose="020B0606020202030204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i="1" dirty="0" smtClean="0">
              <a:latin typeface="Arial Narrow" panose="020B0606020202030204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i="1" dirty="0" smtClean="0">
              <a:latin typeface="Arial Narrow" panose="020B0606020202030204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i="1" dirty="0">
              <a:latin typeface="Arial Narrow" panose="020B0606020202030204" pitchFamily="34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51520" y="1268760"/>
            <a:ext cx="864096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572000" y="1268760"/>
            <a:ext cx="0" cy="4176464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трелка вниз 12"/>
          <p:cNvSpPr/>
          <p:nvPr/>
        </p:nvSpPr>
        <p:spPr>
          <a:xfrm>
            <a:off x="6451899" y="1998132"/>
            <a:ext cx="648072" cy="43204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579199" y="3044752"/>
            <a:ext cx="648072" cy="43204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187624" y="1412776"/>
            <a:ext cx="1584176" cy="12961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403648" y="162880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-31%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03648" y="356372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17 мин.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1600" y="5621178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latin typeface="Arial Narrow" panose="020B0606020202030204" pitchFamily="34" charset="0"/>
              </a:rPr>
              <a:t>t</a:t>
            </a:r>
            <a:r>
              <a:rPr lang="ru-RU" i="1" dirty="0" smtClean="0">
                <a:latin typeface="Arial Narrow" panose="020B0606020202030204" pitchFamily="34" charset="0"/>
              </a:rPr>
              <a:t> протекания процесса</a:t>
            </a:r>
            <a:endParaRPr lang="ru-RU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00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44475" y="260649"/>
            <a:ext cx="8648700" cy="792087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itchFamily="18" charset="0"/>
              </a:rPr>
              <a:t>Паспорт проекта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процесса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комплексного анализа текста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5-6 классах»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/>
            </a:extLst>
          </p:cNvPr>
          <p:cNvSpPr/>
          <p:nvPr/>
        </p:nvSpPr>
        <p:spPr>
          <a:xfrm>
            <a:off x="233362" y="1071547"/>
            <a:ext cx="8624917" cy="1740938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206513" y="2888709"/>
            <a:ext cx="8608547" cy="1560563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комплексного анализа текста является трудоёмким и  продолжительным, зачастую занимает по времени более, чем урок. Необходимость совершенствования данного процесса продиктована желанием повысить качество работы с текстом, а также сократить продолжительность процесса.</a:t>
            </a:r>
          </a:p>
        </p:txBody>
      </p:sp>
      <p:sp>
        <p:nvSpPr>
          <p:cNvPr id="7" name="TextBox 6">
            <a:extLst>
              <a:ext uri="{FF2B5EF4-FFF2-40B4-BE49-F238E27FC236}"/>
            </a:extLst>
          </p:cNvPr>
          <p:cNvSpPr txBox="1"/>
          <p:nvPr/>
        </p:nvSpPr>
        <p:spPr>
          <a:xfrm>
            <a:off x="260350" y="1309688"/>
            <a:ext cx="1770036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FF0000"/>
                </a:solidFill>
                <a:latin typeface="+mn-lt"/>
              </a:rPr>
              <a:t>Общая информация </a:t>
            </a:r>
          </a:p>
        </p:txBody>
      </p:sp>
      <p:sp>
        <p:nvSpPr>
          <p:cNvPr id="8" name="Прямоугольник 7">
            <a:extLst>
              <a:ext uri="{FF2B5EF4-FFF2-40B4-BE49-F238E27FC236}"/>
            </a:extLst>
          </p:cNvPr>
          <p:cNvSpPr/>
          <p:nvPr/>
        </p:nvSpPr>
        <p:spPr>
          <a:xfrm>
            <a:off x="254000" y="4462391"/>
            <a:ext cx="8600020" cy="895436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TextBox 8">
            <a:extLst>
              <a:ext uri="{FF2B5EF4-FFF2-40B4-BE49-F238E27FC236}"/>
            </a:extLst>
          </p:cNvPr>
          <p:cNvSpPr txBox="1"/>
          <p:nvPr/>
        </p:nvSpPr>
        <p:spPr>
          <a:xfrm>
            <a:off x="323528" y="2894625"/>
            <a:ext cx="2575368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FF0000"/>
                </a:solidFill>
              </a:rPr>
              <a:t>Обоснование выбора процесса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/>
            </a:extLst>
          </p:cNvPr>
          <p:cNvSpPr txBox="1"/>
          <p:nvPr/>
        </p:nvSpPr>
        <p:spPr>
          <a:xfrm>
            <a:off x="312444" y="4462390"/>
            <a:ext cx="152473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/>
                </a:solidFill>
                <a:latin typeface="+mn-lt"/>
              </a:rPr>
              <a:t>Цели проекта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2187029" y="1071546"/>
            <a:ext cx="4689227" cy="138499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200" b="1" dirty="0" smtClean="0">
                <a:solidFill>
                  <a:schemeClr val="tx2"/>
                </a:solidFill>
              </a:rPr>
              <a:t>Наименование органа местного  самоуправления</a:t>
            </a:r>
            <a:r>
              <a:rPr lang="ru-RU" sz="1200" dirty="0" smtClean="0">
                <a:solidFill>
                  <a:schemeClr val="tx2"/>
                </a:solidFill>
              </a:rPr>
              <a:t>: МКУ «Управление образования </a:t>
            </a:r>
            <a:r>
              <a:rPr lang="ru-RU" sz="1200" dirty="0" err="1" smtClean="0">
                <a:solidFill>
                  <a:schemeClr val="tx2"/>
                </a:solidFill>
              </a:rPr>
              <a:t>Шебекинского</a:t>
            </a:r>
            <a:r>
              <a:rPr lang="ru-RU" sz="1200" dirty="0" smtClean="0">
                <a:solidFill>
                  <a:schemeClr val="tx2"/>
                </a:solidFill>
              </a:rPr>
              <a:t> городского округа».</a:t>
            </a:r>
          </a:p>
          <a:p>
            <a:pPr lvl="0">
              <a:defRPr/>
            </a:pPr>
            <a:r>
              <a:rPr lang="ru-RU" sz="1200" b="1" dirty="0" smtClean="0">
                <a:solidFill>
                  <a:schemeClr val="tx2"/>
                </a:solidFill>
              </a:rPr>
              <a:t>Наименование отдела</a:t>
            </a:r>
            <a:r>
              <a:rPr lang="ru-RU" sz="1200" dirty="0" smtClean="0">
                <a:solidFill>
                  <a:schemeClr val="tx2"/>
                </a:solidFill>
              </a:rPr>
              <a:t>: </a:t>
            </a:r>
            <a:r>
              <a:rPr lang="ru-RU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ОГБОУ «</a:t>
            </a:r>
            <a:r>
              <a:rPr lang="ru-RU" sz="12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Шебекинская</a:t>
            </a:r>
            <a:r>
              <a:rPr lang="ru-RU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 с УИОП», </a:t>
            </a:r>
            <a:r>
              <a:rPr lang="ru-RU" sz="1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ru-RU" sz="1200" b="1" dirty="0" smtClean="0">
                <a:solidFill>
                  <a:schemeClr val="tx2"/>
                </a:solidFill>
              </a:rPr>
              <a:t>Границы процесса: </a:t>
            </a:r>
            <a:r>
              <a:rPr lang="ru-RU" sz="1100" dirty="0" smtClean="0">
                <a:solidFill>
                  <a:schemeClr val="tx2"/>
                </a:solidFill>
                <a:cs typeface="Times New Roman" pitchFamily="18" charset="0"/>
              </a:rPr>
              <a:t>от чтения текста до выполнения разборов 1,2,3,4</a:t>
            </a:r>
            <a:endParaRPr lang="ru-RU" altLang="en-US" sz="1100" dirty="0">
              <a:solidFill>
                <a:schemeClr val="tx2"/>
              </a:solidFill>
              <a:ea typeface="Franklin Gothic Book" pitchFamily="34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200" b="1" dirty="0" smtClean="0">
                <a:solidFill>
                  <a:schemeClr val="tx2"/>
                </a:solidFill>
              </a:rPr>
              <a:t>Дата начала  проекта:   </a:t>
            </a:r>
            <a:r>
              <a:rPr lang="ru-RU" sz="1200" dirty="0" smtClean="0">
                <a:solidFill>
                  <a:schemeClr val="tx2"/>
                </a:solidFill>
              </a:rPr>
              <a:t>01.03.2021 г.</a:t>
            </a:r>
          </a:p>
          <a:p>
            <a:pPr algn="just">
              <a:defRPr/>
            </a:pPr>
            <a:r>
              <a:rPr lang="ru-RU" sz="1200" b="1" dirty="0" smtClean="0">
                <a:solidFill>
                  <a:schemeClr val="tx2"/>
                </a:solidFill>
              </a:rPr>
              <a:t>Дата окончания проекта: </a:t>
            </a:r>
            <a:r>
              <a:rPr lang="ru-RU" sz="1200" dirty="0" smtClean="0">
                <a:solidFill>
                  <a:schemeClr val="tx2"/>
                </a:solidFill>
              </a:rPr>
              <a:t>31.05.2021г.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9634" y="4372588"/>
            <a:ext cx="8042304" cy="116955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34925" lvl="0"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rgbClr val="002060"/>
              </a:solidFill>
            </a:endParaRPr>
          </a:p>
          <a:p>
            <a:pPr marL="34925"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1015F"/>
                </a:solidFill>
              </a:rPr>
              <a:t>           </a:t>
            </a:r>
          </a:p>
          <a:p>
            <a:pPr marL="34925"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1015F"/>
                </a:solidFill>
              </a:rPr>
              <a:t> 1. </a:t>
            </a:r>
            <a:r>
              <a:rPr lang="ru-RU" altLang="ru-RU" sz="1400" dirty="0" smtClean="0">
                <a:solidFill>
                  <a:schemeClr val="tx2"/>
                </a:solidFill>
                <a:ea typeface="Franklin Gothic Book" pitchFamily="34" charset="0"/>
                <a:cs typeface="Times New Roman" pitchFamily="18" charset="0"/>
              </a:rPr>
              <a:t>Сокращение длительности процесса комплексного анализа текста с 39-54 до 29.5 -37 </a:t>
            </a:r>
          </a:p>
          <a:p>
            <a:pPr marL="34925"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schemeClr val="tx2"/>
                </a:solidFill>
                <a:ea typeface="Franklin Gothic Book" pitchFamily="34" charset="0"/>
                <a:cs typeface="Times New Roman" pitchFamily="18" charset="0"/>
              </a:rPr>
              <a:t> .</a:t>
            </a:r>
          </a:p>
          <a:p>
            <a:pPr lvl="0" algn="just"/>
            <a:r>
              <a:rPr lang="ru-RU" sz="1400" dirty="0" smtClean="0">
                <a:solidFill>
                  <a:srgbClr val="01015F"/>
                </a:solidFill>
              </a:rPr>
              <a:t>.</a:t>
            </a:r>
            <a:endParaRPr lang="ru-RU" sz="1400" dirty="0">
              <a:solidFill>
                <a:srgbClr val="01015F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/>
            </a:extLst>
          </p:cNvPr>
          <p:cNvSpPr/>
          <p:nvPr/>
        </p:nvSpPr>
        <p:spPr>
          <a:xfrm>
            <a:off x="206513" y="5429264"/>
            <a:ext cx="8647507" cy="1168088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TextBox 16">
            <a:extLst>
              <a:ext uri="{FF2B5EF4-FFF2-40B4-BE49-F238E27FC236}"/>
            </a:extLst>
          </p:cNvPr>
          <p:cNvSpPr txBox="1"/>
          <p:nvPr/>
        </p:nvSpPr>
        <p:spPr>
          <a:xfrm>
            <a:off x="755576" y="5550874"/>
            <a:ext cx="180020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FF0000"/>
                </a:solidFill>
                <a:latin typeface="+mn-lt"/>
              </a:rPr>
              <a:t>Эффекты  </a:t>
            </a:r>
            <a:r>
              <a:rPr lang="ru-RU" sz="1400" dirty="0">
                <a:solidFill>
                  <a:srgbClr val="FF0000"/>
                </a:solidFill>
                <a:latin typeface="+mn-lt"/>
              </a:rPr>
              <a:t>проекта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8008" y="5550873"/>
            <a:ext cx="7718323" cy="80175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                                 </a:t>
            </a:r>
          </a:p>
          <a:p>
            <a:pPr lvl="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en-US" sz="1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altLang="en-US" sz="1400" dirty="0" smtClean="0">
                <a:solidFill>
                  <a:schemeClr val="tx2"/>
                </a:solidFill>
                <a:cs typeface="Times New Roman" pitchFamily="18" charset="0"/>
              </a:rPr>
              <a:t>Сокращение временных потерь;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1400" dirty="0" smtClean="0">
                <a:solidFill>
                  <a:schemeClr val="tx2"/>
                </a:solidFill>
                <a:cs typeface="Times New Roman" pitchFamily="18" charset="0"/>
              </a:rPr>
              <a:t>2. Оптимизация системы комплексного анализа текста. </a:t>
            </a:r>
            <a:endParaRPr lang="ru-RU" altLang="en-US" sz="1400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8009" y="1668809"/>
            <a:ext cx="140969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Фотография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7158401" y="1494141"/>
            <a:ext cx="137363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Фотография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b="1" smtClean="0">
                <a:solidFill>
                  <a:schemeClr val="tx1"/>
                </a:solidFill>
              </a:rPr>
              <a:pPr/>
              <a:t>2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/>
            </a:extLst>
          </p:cNvPr>
          <p:cNvSpPr txBox="1"/>
          <p:nvPr/>
        </p:nvSpPr>
        <p:spPr>
          <a:xfrm>
            <a:off x="283415" y="4464923"/>
            <a:ext cx="1451896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FF0000"/>
                </a:solidFill>
              </a:rPr>
              <a:t>Цель проекта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33796" name="Picture 4" descr="C:\Users\User\Desktop\зам по МР\опорная площадка\КЕЙС СОШ 1\IMG_59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89" y="1600339"/>
            <a:ext cx="1408516" cy="99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400" y="1494141"/>
            <a:ext cx="1373637" cy="1202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30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>
              <a:ext uri="{FF2B5EF4-FFF2-40B4-BE49-F238E27FC236}"/>
            </a:extLst>
          </p:cNvPr>
          <p:cNvSpPr/>
          <p:nvPr/>
        </p:nvSpPr>
        <p:spPr>
          <a:xfrm>
            <a:off x="264516" y="3930316"/>
            <a:ext cx="8621712" cy="27574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214282" y="1000108"/>
            <a:ext cx="8637588" cy="27169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" name="TextBox 31">
            <a:extLst>
              <a:ext uri="{FF2B5EF4-FFF2-40B4-BE49-F238E27FC236}"/>
            </a:extLst>
          </p:cNvPr>
          <p:cNvSpPr txBox="1"/>
          <p:nvPr/>
        </p:nvSpPr>
        <p:spPr>
          <a:xfrm>
            <a:off x="317500" y="1306513"/>
            <a:ext cx="164465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FF0000"/>
                </a:solidFill>
                <a:latin typeface="+mn-lt"/>
              </a:rPr>
              <a:t>Руководство проектом</a:t>
            </a:r>
          </a:p>
        </p:txBody>
      </p:sp>
      <p:sp>
        <p:nvSpPr>
          <p:cNvPr id="39" name="TextBox 38">
            <a:extLst>
              <a:ext uri="{FF2B5EF4-FFF2-40B4-BE49-F238E27FC236}"/>
            </a:extLst>
          </p:cNvPr>
          <p:cNvSpPr txBox="1"/>
          <p:nvPr/>
        </p:nvSpPr>
        <p:spPr>
          <a:xfrm>
            <a:off x="323850" y="3989388"/>
            <a:ext cx="2012346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FF0000"/>
                </a:solidFill>
                <a:latin typeface="+mn-lt"/>
              </a:rPr>
              <a:t>Рабочая группа проекта</a:t>
            </a:r>
          </a:p>
        </p:txBody>
      </p:sp>
      <p:sp>
        <p:nvSpPr>
          <p:cNvPr id="68616" name="Заголовок 2"/>
          <p:cNvSpPr>
            <a:spLocks noGrp="1"/>
          </p:cNvSpPr>
          <p:nvPr>
            <p:ph type="title"/>
          </p:nvPr>
        </p:nvSpPr>
        <p:spPr>
          <a:xfrm>
            <a:off x="244475" y="332656"/>
            <a:ext cx="8648700" cy="43973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1015F"/>
                </a:solidFill>
                <a:latin typeface="Times New Roman" pitchFamily="18" charset="0"/>
                <a:cs typeface="Times New Roman" pitchFamily="18" charset="0"/>
              </a:rPr>
              <a:t>Команда проекта </a:t>
            </a:r>
          </a:p>
        </p:txBody>
      </p:sp>
      <p:sp>
        <p:nvSpPr>
          <p:cNvPr id="19" name="Rectangle 53"/>
          <p:cNvSpPr txBox="1">
            <a:spLocks noChangeArrowheads="1"/>
          </p:cNvSpPr>
          <p:nvPr/>
        </p:nvSpPr>
        <p:spPr bwMode="auto">
          <a:xfrm>
            <a:off x="2863315" y="3366282"/>
            <a:ext cx="1822994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err="1" smtClean="0">
                <a:solidFill>
                  <a:srgbClr val="00295C"/>
                </a:solidFill>
              </a:rPr>
              <a:t>Вялова</a:t>
            </a:r>
            <a:r>
              <a:rPr lang="ru-RU" altLang="ru-RU" sz="1000" b="1" kern="0" dirty="0" smtClean="0">
                <a:solidFill>
                  <a:srgbClr val="00295C"/>
                </a:solidFill>
              </a:rPr>
              <a:t> Ирина Анатольевна,</a:t>
            </a:r>
          </a:p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295C"/>
                </a:solidFill>
              </a:rPr>
              <a:t>директор</a:t>
            </a:r>
            <a:endParaRPr lang="ru-RU" altLang="ru-RU" sz="1000" kern="0" dirty="0" smtClean="0">
              <a:solidFill>
                <a:srgbClr val="00295C"/>
              </a:solidFill>
            </a:endParaRPr>
          </a:p>
        </p:txBody>
      </p:sp>
      <p:sp>
        <p:nvSpPr>
          <p:cNvPr id="20" name="Rectangle 165"/>
          <p:cNvSpPr txBox="1">
            <a:spLocks noChangeArrowheads="1"/>
          </p:cNvSpPr>
          <p:nvPr/>
        </p:nvSpPr>
        <p:spPr bwMode="auto">
          <a:xfrm>
            <a:off x="2857488" y="1142984"/>
            <a:ext cx="1538288" cy="1539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marL="342900" indent="-342900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587" lvl="1" indent="0" algn="ctr">
              <a:buClr>
                <a:srgbClr val="002960"/>
              </a:buClr>
              <a:buSzPct val="125000"/>
              <a:defRPr/>
            </a:pPr>
            <a:r>
              <a:rPr lang="ru-RU" altLang="ru-RU" sz="1000" b="1" kern="0" dirty="0" smtClean="0">
                <a:solidFill>
                  <a:srgbClr val="01015F"/>
                </a:solidFill>
              </a:rPr>
              <a:t>Заказчик проекта</a:t>
            </a:r>
            <a:endParaRPr lang="en-US" altLang="ru-RU" sz="1000" b="1" kern="0" dirty="0" smtClean="0">
              <a:solidFill>
                <a:srgbClr val="01015F"/>
              </a:solidFill>
            </a:endParaRPr>
          </a:p>
        </p:txBody>
      </p:sp>
      <p:sp>
        <p:nvSpPr>
          <p:cNvPr id="21" name="Rectangle 53"/>
          <p:cNvSpPr txBox="1">
            <a:spLocks noChangeArrowheads="1"/>
          </p:cNvSpPr>
          <p:nvPr/>
        </p:nvSpPr>
        <p:spPr bwMode="auto">
          <a:xfrm>
            <a:off x="5500694" y="3357562"/>
            <a:ext cx="2362002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1015F"/>
                </a:solidFill>
              </a:rPr>
              <a:t>Пронина Светлана Васильевна,</a:t>
            </a:r>
          </a:p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>
                <a:solidFill>
                  <a:srgbClr val="01015F"/>
                </a:solidFill>
              </a:rPr>
              <a:t>з</a:t>
            </a:r>
            <a:r>
              <a:rPr lang="ru-RU" altLang="ru-RU" sz="1000" b="1" kern="0" dirty="0" smtClean="0">
                <a:solidFill>
                  <a:srgbClr val="01015F"/>
                </a:solidFill>
              </a:rPr>
              <a:t>аместитель директора</a:t>
            </a:r>
          </a:p>
        </p:txBody>
      </p:sp>
      <p:sp>
        <p:nvSpPr>
          <p:cNvPr id="22" name="Rectangle 165"/>
          <p:cNvSpPr txBox="1">
            <a:spLocks noChangeArrowheads="1"/>
          </p:cNvSpPr>
          <p:nvPr/>
        </p:nvSpPr>
        <p:spPr bwMode="auto">
          <a:xfrm>
            <a:off x="5357818" y="1142984"/>
            <a:ext cx="2155825" cy="1539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marL="342900" indent="-342900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19125" lvl="4" indent="0">
              <a:buClr>
                <a:srgbClr val="002960"/>
              </a:buClr>
              <a:buSzPct val="89000"/>
              <a:defRPr/>
            </a:pPr>
            <a:r>
              <a:rPr lang="ru-RU" altLang="ru-RU" sz="1000" b="1" kern="0" dirty="0" smtClean="0">
                <a:solidFill>
                  <a:srgbClr val="01015F"/>
                </a:solidFill>
              </a:rPr>
              <a:t>Руководитель проекта</a:t>
            </a:r>
            <a:endParaRPr lang="en-US" altLang="ru-RU" sz="1000" b="1" kern="0" dirty="0" smtClean="0">
              <a:solidFill>
                <a:srgbClr val="01015F"/>
              </a:solidFill>
            </a:endParaRPr>
          </a:p>
        </p:txBody>
      </p:sp>
      <p:sp>
        <p:nvSpPr>
          <p:cNvPr id="38" name="Rectangle 53"/>
          <p:cNvSpPr txBox="1">
            <a:spLocks noChangeArrowheads="1"/>
          </p:cNvSpPr>
          <p:nvPr/>
        </p:nvSpPr>
        <p:spPr bwMode="auto">
          <a:xfrm>
            <a:off x="3698070" y="6072205"/>
            <a:ext cx="1457722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2960"/>
              </a:buClr>
              <a:defRPr/>
            </a:pPr>
            <a:r>
              <a:rPr lang="ru-RU" altLang="ru-RU" sz="1000" b="1" kern="0" dirty="0" err="1" smtClean="0">
                <a:solidFill>
                  <a:srgbClr val="00295C"/>
                </a:solidFill>
              </a:rPr>
              <a:t>Гершен</a:t>
            </a:r>
            <a:r>
              <a:rPr lang="ru-RU" altLang="ru-RU" sz="1000" b="1" kern="0" dirty="0" smtClean="0">
                <a:solidFill>
                  <a:srgbClr val="00295C"/>
                </a:solidFill>
              </a:rPr>
              <a:t> </a:t>
            </a:r>
            <a:r>
              <a:rPr lang="ru-RU" altLang="ru-RU" sz="1000" b="1" kern="0" dirty="0" err="1" smtClean="0">
                <a:solidFill>
                  <a:srgbClr val="00295C"/>
                </a:solidFill>
              </a:rPr>
              <a:t>Ллюдмила</a:t>
            </a:r>
            <a:r>
              <a:rPr lang="ru-RU" altLang="ru-RU" sz="1000" b="1" kern="0" dirty="0" smtClean="0">
                <a:solidFill>
                  <a:srgbClr val="00295C"/>
                </a:solidFill>
              </a:rPr>
              <a:t> Анатольевна</a:t>
            </a:r>
            <a:endParaRPr lang="ru-RU" altLang="ru-RU" sz="1000" b="1" kern="0" dirty="0">
              <a:solidFill>
                <a:srgbClr val="00295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48264" y="6376243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b="1" smtClean="0">
                <a:solidFill>
                  <a:schemeClr val="tx1"/>
                </a:solidFill>
              </a:rPr>
              <a:pPr/>
              <a:t>3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33794" name="Picture 2" descr="C:\Users\User\Desktop\зам по МР\опорная площадка\НОВЫЕ ПРОЕКТЫ 2020 год\НОВЫЕ ПРОЕКТЫ 2020 год\КЕЙСЫ НоВЫХ ПРОЕКТОВ\ир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763" y="1391452"/>
            <a:ext cx="1351737" cy="17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C:\Users\User\Desktop\зам по МР\опорная площадка\НОВЫЕ ПРОЕКТЫ 2020 год\НОВЫЕ ПРОЕКТЫ 2020 год\КЕЙСЫ НоВЫХ ПРОЕКТОВ\IMG_47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889" y="1387927"/>
            <a:ext cx="1277612" cy="175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343" y="4437112"/>
            <a:ext cx="1051175" cy="14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45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Заголовок 1"/>
          <p:cNvSpPr txBox="1">
            <a:spLocks/>
          </p:cNvSpPr>
          <p:nvPr/>
        </p:nvSpPr>
        <p:spPr>
          <a:xfrm>
            <a:off x="571500" y="285750"/>
            <a:ext cx="8229600" cy="295275"/>
          </a:xfrm>
          <a:prstGeom prst="rect">
            <a:avLst/>
          </a:prstGeom>
        </p:spPr>
        <p:txBody>
          <a:bodyPr lIns="0" rIns="0" bIns="0" anchor="b"/>
          <a:lstStyle/>
          <a:p>
            <a:pPr algn="ctr">
              <a:spcBef>
                <a:spcPct val="0"/>
              </a:spcBef>
              <a:defRPr/>
            </a:pPr>
            <a:endParaRPr lang="ru-RU" sz="2000" b="1" dirty="0">
              <a:solidFill>
                <a:srgbClr val="4E5B6F"/>
              </a:solidFill>
              <a:latin typeface="Franklin Gothic Medium"/>
              <a:cs typeface="Arial" charset="0"/>
            </a:endParaRPr>
          </a:p>
        </p:txBody>
      </p:sp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468313" y="1844675"/>
          <a:ext cx="1327150" cy="936625"/>
        </p:xfrm>
        <a:graphic>
          <a:graphicData uri="http://schemas.openxmlformats.org/drawingml/2006/table">
            <a:tbl>
              <a:tblPr/>
              <a:tblGrid>
                <a:gridCol w="1327150"/>
              </a:tblGrid>
              <a:tr h="282285">
                <a:tc>
                  <a:txBody>
                    <a:bodyPr/>
                    <a:lstStyle/>
                    <a:p>
                      <a:pPr algn="ctr"/>
                      <a:r>
                        <a:rPr lang="ru-RU" altLang="en-US" sz="9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дети </a:t>
                      </a:r>
                    </a:p>
                  </a:txBody>
                  <a:tcPr marL="68633" marR="68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90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Чтение текста 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633" marR="68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35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3-4 </a:t>
                      </a:r>
                      <a:r>
                        <a:rPr lang="ru-RU" sz="9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 минуты</a:t>
                      </a:r>
                      <a:endParaRPr lang="ru-RU" sz="9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633" marR="68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" name="Таблица 47"/>
          <p:cNvGraphicFramePr>
            <a:graphicFrameLocks noGrp="1"/>
          </p:cNvGraphicFramePr>
          <p:nvPr/>
        </p:nvGraphicFramePr>
        <p:xfrm>
          <a:off x="2347913" y="1789113"/>
          <a:ext cx="1298575" cy="1166813"/>
        </p:xfrm>
        <a:graphic>
          <a:graphicData uri="http://schemas.openxmlformats.org/drawingml/2006/table">
            <a:tbl>
              <a:tblPr/>
              <a:tblGrid>
                <a:gridCol w="1298575"/>
              </a:tblGrid>
              <a:tr h="2743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en-US" sz="9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дети </a:t>
                      </a:r>
                    </a:p>
                    <a:p>
                      <a:pPr algn="ctr"/>
                      <a:endParaRPr lang="ru-RU" altLang="en-US" sz="900" b="0" i="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745" marR="6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307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 вставить пропущенные буквы.</a:t>
                      </a:r>
                      <a:r>
                        <a:rPr lang="ru-RU" sz="900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745" marR="6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1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5-7</a:t>
                      </a:r>
                      <a:r>
                        <a:rPr lang="ru-RU" sz="9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9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минут</a:t>
                      </a:r>
                      <a:endParaRPr lang="ru-RU" sz="9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745" marR="6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/>
        </p:nvGraphicFramePr>
        <p:xfrm>
          <a:off x="4427538" y="1773238"/>
          <a:ext cx="1223962" cy="981076"/>
        </p:xfrm>
        <a:graphic>
          <a:graphicData uri="http://schemas.openxmlformats.org/drawingml/2006/table">
            <a:tbl>
              <a:tblPr/>
              <a:tblGrid>
                <a:gridCol w="1223962"/>
              </a:tblGrid>
              <a:tr h="3154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en-US" sz="9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дети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en-US" sz="900" b="0" i="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609" marR="68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55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 определение ключевых</a:t>
                      </a:r>
                      <a:r>
                        <a:rPr lang="ru-RU" sz="900" baseline="0" dirty="0" smtClean="0">
                          <a:latin typeface="+mn-lt"/>
                          <a:ea typeface="Calibri"/>
                          <a:cs typeface="Times New Roman"/>
                        </a:rPr>
                        <a:t> слов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609" marR="68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00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3-4</a:t>
                      </a:r>
                      <a:r>
                        <a:rPr lang="ru-RU" sz="9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9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минуты</a:t>
                      </a:r>
                      <a:endParaRPr lang="ru-RU" sz="9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609" marR="68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3" name="Таблица 72"/>
          <p:cNvGraphicFramePr>
            <a:graphicFrameLocks noGrp="1"/>
          </p:cNvGraphicFramePr>
          <p:nvPr/>
        </p:nvGraphicFramePr>
        <p:xfrm>
          <a:off x="6516688" y="1773238"/>
          <a:ext cx="1233487" cy="990616"/>
        </p:xfrm>
        <a:graphic>
          <a:graphicData uri="http://schemas.openxmlformats.org/drawingml/2006/table">
            <a:tbl>
              <a:tblPr/>
              <a:tblGrid>
                <a:gridCol w="1233487"/>
              </a:tblGrid>
              <a:tr h="3154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en-US" sz="9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дети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ru-RU" sz="90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8" marR="68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59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Определение</a:t>
                      </a:r>
                      <a:r>
                        <a:rPr lang="ru-RU" sz="900" baseline="0" dirty="0" smtClean="0">
                          <a:latin typeface="+mn-lt"/>
                          <a:ea typeface="Calibri"/>
                          <a:cs typeface="Times New Roman"/>
                        </a:rPr>
                        <a:t> темы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8" marR="68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154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0,5 - 1 минута</a:t>
                      </a:r>
                      <a:endParaRPr lang="ru-RU" sz="9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8" marR="68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7" name="Таблица 86"/>
          <p:cNvGraphicFramePr>
            <a:graphicFrameLocks noGrp="1"/>
          </p:cNvGraphicFramePr>
          <p:nvPr/>
        </p:nvGraphicFramePr>
        <p:xfrm>
          <a:off x="2987675" y="3500438"/>
          <a:ext cx="1147763" cy="1044576"/>
        </p:xfrm>
        <a:graphic>
          <a:graphicData uri="http://schemas.openxmlformats.org/drawingml/2006/table">
            <a:tbl>
              <a:tblPr/>
              <a:tblGrid>
                <a:gridCol w="1147763"/>
              </a:tblGrid>
              <a:tr h="3154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en-US" sz="9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дети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73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Озаглавить</a:t>
                      </a:r>
                      <a:r>
                        <a:rPr lang="ru-RU" sz="900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текст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56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0,5 -1  минуты</a:t>
                      </a:r>
                      <a:endParaRPr lang="ru-RU" sz="9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9" name="Таблица 88"/>
          <p:cNvGraphicFramePr>
            <a:graphicFrameLocks noGrp="1"/>
          </p:cNvGraphicFramePr>
          <p:nvPr/>
        </p:nvGraphicFramePr>
        <p:xfrm>
          <a:off x="4932363" y="3500438"/>
          <a:ext cx="1223962" cy="993775"/>
        </p:xfrm>
        <a:graphic>
          <a:graphicData uri="http://schemas.openxmlformats.org/drawingml/2006/table">
            <a:tbl>
              <a:tblPr/>
              <a:tblGrid>
                <a:gridCol w="1223962"/>
              </a:tblGrid>
              <a:tr h="3154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en-US" sz="9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дети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en-US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617" marR="68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01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Определить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тип текста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617" marR="68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77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0,5-1 минуты</a:t>
                      </a:r>
                      <a:endParaRPr lang="ru-RU" sz="9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617" marR="68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3" name="Пятно 1 52"/>
          <p:cNvSpPr/>
          <p:nvPr/>
        </p:nvSpPr>
        <p:spPr>
          <a:xfrm>
            <a:off x="5652120" y="2780928"/>
            <a:ext cx="2016224" cy="1152128"/>
          </a:xfrm>
          <a:prstGeom prst="irregularSeal1">
            <a:avLst/>
          </a:prstGeom>
          <a:solidFill>
            <a:srgbClr val="FF33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ts val="96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" b="1" dirty="0">
                <a:solidFill>
                  <a:prstClr val="black"/>
                </a:solidFill>
              </a:rPr>
              <a:t>Трудности в определении типа, стиля текста</a:t>
            </a:r>
          </a:p>
        </p:txBody>
      </p:sp>
      <p:sp>
        <p:nvSpPr>
          <p:cNvPr id="88" name="Пятно 1 87"/>
          <p:cNvSpPr/>
          <p:nvPr/>
        </p:nvSpPr>
        <p:spPr>
          <a:xfrm>
            <a:off x="827584" y="2636912"/>
            <a:ext cx="2232248" cy="1152128"/>
          </a:xfrm>
          <a:prstGeom prst="irregularSeal1">
            <a:avLst/>
          </a:prstGeom>
          <a:solidFill>
            <a:srgbClr val="FF33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</a:rPr>
              <a:t> путаница в определении понятий: «Тема», основная мысль», «заголовок»</a:t>
            </a:r>
          </a:p>
        </p:txBody>
      </p:sp>
      <p:sp>
        <p:nvSpPr>
          <p:cNvPr id="32" name="Стрелка вправо 31"/>
          <p:cNvSpPr/>
          <p:nvPr/>
        </p:nvSpPr>
        <p:spPr>
          <a:xfrm>
            <a:off x="1892300" y="2214563"/>
            <a:ext cx="376238" cy="32861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3" name="Стрелка вправо 32"/>
          <p:cNvSpPr/>
          <p:nvPr/>
        </p:nvSpPr>
        <p:spPr>
          <a:xfrm>
            <a:off x="3786188" y="2214563"/>
            <a:ext cx="569912" cy="32861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5" name="Стрелка вправо 34"/>
          <p:cNvSpPr/>
          <p:nvPr/>
        </p:nvSpPr>
        <p:spPr>
          <a:xfrm>
            <a:off x="2268538" y="3789363"/>
            <a:ext cx="638175" cy="433387"/>
          </a:xfrm>
          <a:prstGeom prst="rightArrow">
            <a:avLst>
              <a:gd name="adj1" fmla="val 50000"/>
              <a:gd name="adj2" fmla="val 4301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7" name="Стрелка вправо 36"/>
          <p:cNvSpPr/>
          <p:nvPr/>
        </p:nvSpPr>
        <p:spPr>
          <a:xfrm>
            <a:off x="4356100" y="3860800"/>
            <a:ext cx="546100" cy="373063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8" name="Стрелка вправо 37"/>
          <p:cNvSpPr/>
          <p:nvPr/>
        </p:nvSpPr>
        <p:spPr>
          <a:xfrm>
            <a:off x="6372225" y="3933825"/>
            <a:ext cx="647700" cy="28892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40" name="Таблица 39"/>
          <p:cNvGraphicFramePr>
            <a:graphicFrameLocks noGrp="1"/>
          </p:cNvGraphicFramePr>
          <p:nvPr/>
        </p:nvGraphicFramePr>
        <p:xfrm>
          <a:off x="677863" y="5270500"/>
          <a:ext cx="1214437" cy="1071563"/>
        </p:xfrm>
        <a:graphic>
          <a:graphicData uri="http://schemas.openxmlformats.org/drawingml/2006/table">
            <a:tbl>
              <a:tblPr/>
              <a:tblGrid>
                <a:gridCol w="1214437"/>
              </a:tblGrid>
              <a:tr h="1731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664" marR="68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251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Определение  </a:t>
                      </a:r>
                      <a:r>
                        <a:rPr lang="ru-RU" sz="900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микротем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и  составление плана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664" marR="68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731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3-5  минут</a:t>
                      </a:r>
                      <a:endParaRPr lang="ru-RU" sz="9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664" marR="68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" name="Таблица 40"/>
          <p:cNvGraphicFramePr>
            <a:graphicFrameLocks noGrp="1"/>
          </p:cNvGraphicFramePr>
          <p:nvPr/>
        </p:nvGraphicFramePr>
        <p:xfrm>
          <a:off x="6948488" y="3500438"/>
          <a:ext cx="1368425" cy="1028700"/>
        </p:xfrm>
        <a:graphic>
          <a:graphicData uri="http://schemas.openxmlformats.org/drawingml/2006/table">
            <a:tbl>
              <a:tblPr/>
              <a:tblGrid>
                <a:gridCol w="1368425"/>
              </a:tblGrid>
              <a:tr h="3601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en-US" sz="9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дети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14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Определить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стиль  текста</a:t>
                      </a: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539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0,5-1-минуты</a:t>
                      </a:r>
                      <a:endParaRPr lang="ru-RU" sz="9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6" name="Прямоугольник 35"/>
          <p:cNvSpPr/>
          <p:nvPr/>
        </p:nvSpPr>
        <p:spPr>
          <a:xfrm rot="16200000">
            <a:off x="-316695" y="2089511"/>
            <a:ext cx="109505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ln w="1905"/>
                <a:gradFill>
                  <a:gsLst>
                    <a:gs pos="0">
                      <a:srgbClr val="1AB39F">
                        <a:shade val="20000"/>
                        <a:satMod val="200000"/>
                      </a:srgbClr>
                    </a:gs>
                    <a:gs pos="78000">
                      <a:srgbClr val="1AB39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1AB39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142875" y="285750"/>
            <a:ext cx="8686800" cy="785813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2000" b="1" dirty="0" smtClean="0">
                <a:solidFill>
                  <a:prstClr val="black"/>
                </a:solidFill>
              </a:rPr>
              <a:t>Введение в предметную область</a:t>
            </a:r>
            <a:br>
              <a:rPr lang="ru-RU" sz="2000" b="1" dirty="0" smtClean="0">
                <a:solidFill>
                  <a:prstClr val="black"/>
                </a:solidFill>
              </a:rPr>
            </a:br>
            <a:r>
              <a:rPr lang="ru-RU" sz="2000" b="1" dirty="0" smtClean="0">
                <a:solidFill>
                  <a:prstClr val="black"/>
                </a:solidFill>
              </a:rPr>
              <a:t>(описание ситуации «как есть»)</a:t>
            </a:r>
            <a:r>
              <a:rPr lang="ru-RU" sz="3000" b="1" dirty="0" smtClean="0">
                <a:solidFill>
                  <a:prstClr val="black"/>
                </a:solidFill>
              </a:rPr>
              <a:t/>
            </a:r>
            <a:br>
              <a:rPr lang="ru-RU" sz="3000" b="1" dirty="0" smtClean="0">
                <a:solidFill>
                  <a:prstClr val="black"/>
                </a:solidFill>
              </a:rPr>
            </a:br>
            <a:endParaRPr lang="ru-RU" sz="3000" b="1" dirty="0" smtClean="0">
              <a:solidFill>
                <a:prstClr val="black"/>
              </a:solidFill>
            </a:endParaRPr>
          </a:p>
        </p:txBody>
      </p:sp>
      <p:sp>
        <p:nvSpPr>
          <p:cNvPr id="29802" name="Прямоугольник 51"/>
          <p:cNvSpPr>
            <a:spLocks noChangeArrowheads="1"/>
          </p:cNvSpPr>
          <p:nvPr/>
        </p:nvSpPr>
        <p:spPr bwMode="auto">
          <a:xfrm>
            <a:off x="4787900" y="260350"/>
            <a:ext cx="3902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smtClean="0">
                <a:solidFill>
                  <a:prstClr val="black"/>
                </a:solidFill>
                <a:latin typeface="Franklin Gothic Medium" pitchFamily="34" charset="0"/>
                <a:cs typeface="Arial" charset="0"/>
              </a:rPr>
              <a:t>Карта текущего состояния процесса</a:t>
            </a:r>
            <a:endParaRPr lang="ru-RU" alt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4" name="Пятно 1 43"/>
          <p:cNvSpPr/>
          <p:nvPr/>
        </p:nvSpPr>
        <p:spPr>
          <a:xfrm>
            <a:off x="2411760" y="764704"/>
            <a:ext cx="1512168" cy="1152128"/>
          </a:xfrm>
          <a:prstGeom prst="irregularSeal1">
            <a:avLst/>
          </a:prstGeom>
          <a:solidFill>
            <a:srgbClr val="FF33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prstClr val="black"/>
                </a:solidFill>
              </a:rPr>
              <a:t> незнание правил орфографии</a:t>
            </a:r>
          </a:p>
        </p:txBody>
      </p:sp>
      <p:sp>
        <p:nvSpPr>
          <p:cNvPr id="57" name="Стрелка вправо 56"/>
          <p:cNvSpPr/>
          <p:nvPr/>
        </p:nvSpPr>
        <p:spPr>
          <a:xfrm>
            <a:off x="5795963" y="2205038"/>
            <a:ext cx="647700" cy="287337"/>
          </a:xfrm>
          <a:prstGeom prst="rightArrow">
            <a:avLst>
              <a:gd name="adj1" fmla="val 50000"/>
              <a:gd name="adj2" fmla="val 4394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9" name="Стрелка вправо 48"/>
          <p:cNvSpPr/>
          <p:nvPr/>
        </p:nvSpPr>
        <p:spPr>
          <a:xfrm>
            <a:off x="7956550" y="2133600"/>
            <a:ext cx="719138" cy="33813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11188" y="3573463"/>
          <a:ext cx="1166812" cy="1041400"/>
        </p:xfrm>
        <a:graphic>
          <a:graphicData uri="http://schemas.openxmlformats.org/drawingml/2006/table">
            <a:tbl>
              <a:tblPr/>
              <a:tblGrid>
                <a:gridCol w="1166812"/>
              </a:tblGrid>
              <a:tr h="3156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en-US" sz="9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дети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03" marR="68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706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Определение основной 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мысли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03" marR="68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55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1-3 минуты</a:t>
                      </a:r>
                      <a:endParaRPr lang="ru-RU" sz="9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03" marR="68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2" name="Стрелка вправо 51"/>
          <p:cNvSpPr/>
          <p:nvPr/>
        </p:nvSpPr>
        <p:spPr>
          <a:xfrm>
            <a:off x="8378825" y="3860800"/>
            <a:ext cx="514350" cy="373063"/>
          </a:xfrm>
          <a:prstGeom prst="rightArrow">
            <a:avLst>
              <a:gd name="adj1" fmla="val 50000"/>
              <a:gd name="adj2" fmla="val 5281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5" name="Стрелка вправо 54"/>
          <p:cNvSpPr/>
          <p:nvPr/>
        </p:nvSpPr>
        <p:spPr>
          <a:xfrm>
            <a:off x="142875" y="5516563"/>
            <a:ext cx="461963" cy="412750"/>
          </a:xfrm>
          <a:prstGeom prst="rightArrow">
            <a:avLst>
              <a:gd name="adj1" fmla="val 50000"/>
              <a:gd name="adj2" fmla="val 5281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8" name="Стрелка вправо 57"/>
          <p:cNvSpPr/>
          <p:nvPr/>
        </p:nvSpPr>
        <p:spPr>
          <a:xfrm>
            <a:off x="2700338" y="5732463"/>
            <a:ext cx="403225" cy="412750"/>
          </a:xfrm>
          <a:prstGeom prst="rightArrow">
            <a:avLst>
              <a:gd name="adj1" fmla="val 50000"/>
              <a:gd name="adj2" fmla="val 5281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4" name="Пятно 1 33"/>
          <p:cNvSpPr/>
          <p:nvPr/>
        </p:nvSpPr>
        <p:spPr>
          <a:xfrm>
            <a:off x="179512" y="692696"/>
            <a:ext cx="1440855" cy="1130288"/>
          </a:xfrm>
          <a:prstGeom prst="irregularSeal1">
            <a:avLst/>
          </a:prstGeom>
          <a:solidFill>
            <a:srgbClr val="FF33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prstClr val="black"/>
                </a:solidFill>
              </a:rPr>
              <a:t> низкий темп чтения</a:t>
            </a:r>
          </a:p>
        </p:txBody>
      </p:sp>
      <p:sp>
        <p:nvSpPr>
          <p:cNvPr id="39" name="Стрелка вправо 38"/>
          <p:cNvSpPr/>
          <p:nvPr/>
        </p:nvSpPr>
        <p:spPr>
          <a:xfrm>
            <a:off x="0" y="3860800"/>
            <a:ext cx="561975" cy="373063"/>
          </a:xfrm>
          <a:prstGeom prst="rightArrow">
            <a:avLst>
              <a:gd name="adj1" fmla="val 50000"/>
              <a:gd name="adj2" fmla="val 7111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 rot="16200000">
            <a:off x="1675710" y="5605210"/>
            <a:ext cx="1296147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ln w="1905"/>
                <a:gradFill>
                  <a:gsLst>
                    <a:gs pos="0">
                      <a:srgbClr val="1AB39F">
                        <a:shade val="20000"/>
                        <a:satMod val="200000"/>
                      </a:srgbClr>
                    </a:gs>
                    <a:gs pos="78000">
                      <a:srgbClr val="1AB39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1AB39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лексика</a:t>
            </a:r>
          </a:p>
        </p:txBody>
      </p:sp>
      <p:sp>
        <p:nvSpPr>
          <p:cNvPr id="67" name="Пятно 1 66"/>
          <p:cNvSpPr/>
          <p:nvPr/>
        </p:nvSpPr>
        <p:spPr>
          <a:xfrm>
            <a:off x="7236296" y="692696"/>
            <a:ext cx="2160240" cy="1152128"/>
          </a:xfrm>
          <a:prstGeom prst="irregularSeal1">
            <a:avLst/>
          </a:prstGeom>
          <a:solidFill>
            <a:srgbClr val="FF33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</a:rPr>
              <a:t> путаница в определении понятий: «Тема», основная мысль», «заголовок»</a:t>
            </a:r>
          </a:p>
        </p:txBody>
      </p:sp>
    </p:spTree>
    <p:extLst>
      <p:ext uri="{BB962C8B-B14F-4D97-AF65-F5344CB8AC3E}">
        <p14:creationId xmlns:p14="http://schemas.microsoft.com/office/powerpoint/2010/main" val="10471285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Заголовок 1"/>
          <p:cNvSpPr txBox="1">
            <a:spLocks/>
          </p:cNvSpPr>
          <p:nvPr/>
        </p:nvSpPr>
        <p:spPr>
          <a:xfrm>
            <a:off x="571500" y="285750"/>
            <a:ext cx="8229600" cy="295275"/>
          </a:xfrm>
          <a:prstGeom prst="rect">
            <a:avLst/>
          </a:prstGeom>
        </p:spPr>
        <p:txBody>
          <a:bodyPr lIns="0" rIns="0" bIns="0" anchor="b"/>
          <a:lstStyle/>
          <a:p>
            <a:pPr algn="ctr">
              <a:spcBef>
                <a:spcPct val="0"/>
              </a:spcBef>
              <a:defRPr/>
            </a:pPr>
            <a:endParaRPr lang="ru-RU" sz="2000" b="1" dirty="0">
              <a:solidFill>
                <a:srgbClr val="4E5B6F"/>
              </a:solidFill>
              <a:latin typeface="Franklin Gothic Medium"/>
              <a:cs typeface="Arial" charset="0"/>
            </a:endParaRPr>
          </a:p>
        </p:txBody>
      </p:sp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827088" y="1484313"/>
          <a:ext cx="1327150" cy="1008062"/>
        </p:xfrm>
        <a:graphic>
          <a:graphicData uri="http://schemas.openxmlformats.org/drawingml/2006/table">
            <a:tbl>
              <a:tblPr/>
              <a:tblGrid>
                <a:gridCol w="1327150"/>
              </a:tblGrid>
              <a:tr h="354119">
                <a:tc>
                  <a:txBody>
                    <a:bodyPr/>
                    <a:lstStyle/>
                    <a:p>
                      <a:pPr algn="ctr"/>
                      <a:r>
                        <a:rPr lang="ru-RU" altLang="en-US" sz="9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дети </a:t>
                      </a:r>
                    </a:p>
                  </a:txBody>
                  <a:tcPr marL="68633" marR="68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905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Незнакомые слова (толкование)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633" marR="68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33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2-3 </a:t>
                      </a:r>
                      <a:r>
                        <a:rPr lang="ru-RU" sz="9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 минуты</a:t>
                      </a:r>
                      <a:endParaRPr lang="ru-RU" sz="9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633" marR="68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" name="Таблица 47"/>
          <p:cNvGraphicFramePr>
            <a:graphicFrameLocks noGrp="1"/>
          </p:cNvGraphicFramePr>
          <p:nvPr/>
        </p:nvGraphicFramePr>
        <p:xfrm>
          <a:off x="2987675" y="1484313"/>
          <a:ext cx="1298575" cy="1009650"/>
        </p:xfrm>
        <a:graphic>
          <a:graphicData uri="http://schemas.openxmlformats.org/drawingml/2006/table">
            <a:tbl>
              <a:tblPr/>
              <a:tblGrid>
                <a:gridCol w="1298575"/>
              </a:tblGrid>
              <a:tr h="2743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en-US" sz="9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дети </a:t>
                      </a:r>
                    </a:p>
                    <a:p>
                      <a:pPr algn="ctr"/>
                      <a:r>
                        <a:rPr lang="ru-RU" altLang="en-US" sz="9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745" marR="6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732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 многозначные слова//переносное</a:t>
                      </a:r>
                      <a:r>
                        <a:rPr lang="ru-RU" sz="900" baseline="0" dirty="0" smtClean="0">
                          <a:latin typeface="+mn-lt"/>
                          <a:ea typeface="Calibri"/>
                          <a:cs typeface="Times New Roman"/>
                        </a:rPr>
                        <a:t> значение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745" marR="6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2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3-5  минут</a:t>
                      </a:r>
                      <a:endParaRPr lang="ru-RU" sz="9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745" marR="6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/>
        </p:nvGraphicFramePr>
        <p:xfrm>
          <a:off x="5076825" y="1484313"/>
          <a:ext cx="1368425" cy="1079501"/>
        </p:xfrm>
        <a:graphic>
          <a:graphicData uri="http://schemas.openxmlformats.org/drawingml/2006/table">
            <a:tbl>
              <a:tblPr/>
              <a:tblGrid>
                <a:gridCol w="1368425"/>
              </a:tblGrid>
              <a:tr h="3598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en-US" sz="9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дети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en-US" sz="9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623" marR="68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 определение средств выразительности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623" marR="68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11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3-5</a:t>
                      </a:r>
                      <a:r>
                        <a:rPr lang="ru-RU" sz="9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9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минут</a:t>
                      </a:r>
                      <a:endParaRPr lang="ru-RU" sz="9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623" marR="68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7" name="Таблица 86"/>
          <p:cNvGraphicFramePr>
            <a:graphicFrameLocks noGrp="1"/>
          </p:cNvGraphicFramePr>
          <p:nvPr/>
        </p:nvGraphicFramePr>
        <p:xfrm>
          <a:off x="3059113" y="3789363"/>
          <a:ext cx="1147762" cy="1360487"/>
        </p:xfrm>
        <a:graphic>
          <a:graphicData uri="http://schemas.openxmlformats.org/drawingml/2006/table">
            <a:tbl>
              <a:tblPr/>
              <a:tblGrid>
                <a:gridCol w="1147762"/>
              </a:tblGrid>
              <a:tr h="315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aseline="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дети</a:t>
                      </a:r>
                      <a:endParaRPr lang="ru-RU" sz="90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88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Характеристика предложения по наличию грамматической основы 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562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6- 8 минут</a:t>
                      </a:r>
                      <a:endParaRPr lang="ru-RU" sz="9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9" name="Таблица 88"/>
          <p:cNvGraphicFramePr>
            <a:graphicFrameLocks noGrp="1"/>
          </p:cNvGraphicFramePr>
          <p:nvPr/>
        </p:nvGraphicFramePr>
        <p:xfrm>
          <a:off x="5219700" y="3789363"/>
          <a:ext cx="1368425" cy="1223961"/>
        </p:xfrm>
        <a:graphic>
          <a:graphicData uri="http://schemas.openxmlformats.org/drawingml/2006/table">
            <a:tbl>
              <a:tblPr/>
              <a:tblGrid>
                <a:gridCol w="1368425"/>
              </a:tblGrid>
              <a:tr h="3369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en-US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дети</a:t>
                      </a:r>
                    </a:p>
                  </a:txBody>
                  <a:tcPr marL="68607" marR="68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24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Выполнение разборов № 1, 2, 3, 4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607" marR="68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62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5- 7 минут</a:t>
                      </a:r>
                      <a:endParaRPr lang="ru-RU" sz="9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607" marR="686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14" name="Скругленный прямоугольник 113"/>
          <p:cNvSpPr/>
          <p:nvPr/>
        </p:nvSpPr>
        <p:spPr>
          <a:xfrm>
            <a:off x="7380288" y="5516563"/>
            <a:ext cx="1565275" cy="77311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FF0000"/>
                </a:solidFill>
              </a:rPr>
              <a:t>ВПП (время протекания процесса)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FF0000"/>
                </a:solidFill>
              </a:rPr>
              <a:t>39– 54 минут</a:t>
            </a:r>
          </a:p>
        </p:txBody>
      </p:sp>
      <p:sp>
        <p:nvSpPr>
          <p:cNvPr id="53" name="Пятно 1 52"/>
          <p:cNvSpPr/>
          <p:nvPr/>
        </p:nvSpPr>
        <p:spPr>
          <a:xfrm>
            <a:off x="2843808" y="2564904"/>
            <a:ext cx="2232248" cy="1152129"/>
          </a:xfrm>
          <a:prstGeom prst="irregularSeal1">
            <a:avLst/>
          </a:prstGeom>
          <a:solidFill>
            <a:srgbClr val="FF33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lnSpc>
                <a:spcPts val="96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" b="1" dirty="0">
                <a:solidFill>
                  <a:prstClr val="black"/>
                </a:solidFill>
              </a:rPr>
              <a:t>Сложности  в  разграничении простого предложения с однородными сказуемыми и СП</a:t>
            </a:r>
          </a:p>
        </p:txBody>
      </p:sp>
      <p:sp>
        <p:nvSpPr>
          <p:cNvPr id="32" name="Стрелка вправо 31"/>
          <p:cNvSpPr/>
          <p:nvPr/>
        </p:nvSpPr>
        <p:spPr>
          <a:xfrm>
            <a:off x="2339975" y="2060575"/>
            <a:ext cx="376238" cy="328613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3" name="Стрелка вправо 32"/>
          <p:cNvSpPr/>
          <p:nvPr/>
        </p:nvSpPr>
        <p:spPr>
          <a:xfrm>
            <a:off x="4500563" y="1844675"/>
            <a:ext cx="354012" cy="328613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5" name="Стрелка вправо 34"/>
          <p:cNvSpPr/>
          <p:nvPr/>
        </p:nvSpPr>
        <p:spPr>
          <a:xfrm>
            <a:off x="2267744" y="4149080"/>
            <a:ext cx="638175" cy="433388"/>
          </a:xfrm>
          <a:prstGeom prst="rightArrow">
            <a:avLst>
              <a:gd name="adj1" fmla="val 50000"/>
              <a:gd name="adj2" fmla="val 4301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7" name="Стрелка вправо 36"/>
          <p:cNvSpPr/>
          <p:nvPr/>
        </p:nvSpPr>
        <p:spPr>
          <a:xfrm>
            <a:off x="4427984" y="4149080"/>
            <a:ext cx="546100" cy="37306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8" name="Стрелка вправо 37"/>
          <p:cNvSpPr/>
          <p:nvPr/>
        </p:nvSpPr>
        <p:spPr>
          <a:xfrm>
            <a:off x="6732240" y="4221088"/>
            <a:ext cx="647700" cy="28892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0" name="Заголовок 1"/>
          <p:cNvSpPr txBox="1">
            <a:spLocks/>
          </p:cNvSpPr>
          <p:nvPr/>
        </p:nvSpPr>
        <p:spPr>
          <a:xfrm>
            <a:off x="142875" y="285750"/>
            <a:ext cx="8686800" cy="785813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2000" b="1" dirty="0" smtClean="0">
                <a:solidFill>
                  <a:prstClr val="black"/>
                </a:solidFill>
              </a:rPr>
              <a:t>Введение в предметную область</a:t>
            </a:r>
            <a:br>
              <a:rPr lang="ru-RU" sz="2000" b="1" dirty="0" smtClean="0">
                <a:solidFill>
                  <a:prstClr val="black"/>
                </a:solidFill>
              </a:rPr>
            </a:br>
            <a:r>
              <a:rPr lang="ru-RU" sz="2000" b="1" dirty="0" smtClean="0">
                <a:solidFill>
                  <a:prstClr val="black"/>
                </a:solidFill>
              </a:rPr>
              <a:t>(описание ситуации «как есть»)</a:t>
            </a:r>
            <a:r>
              <a:rPr lang="ru-RU" sz="3000" b="1" dirty="0" smtClean="0">
                <a:solidFill>
                  <a:prstClr val="black"/>
                </a:solidFill>
              </a:rPr>
              <a:t/>
            </a:r>
            <a:br>
              <a:rPr lang="ru-RU" sz="3000" b="1" dirty="0" smtClean="0">
                <a:solidFill>
                  <a:prstClr val="black"/>
                </a:solidFill>
              </a:rPr>
            </a:br>
            <a:endParaRPr lang="ru-RU" sz="3000" b="1" dirty="0" smtClean="0">
              <a:solidFill>
                <a:prstClr val="black"/>
              </a:solidFill>
            </a:endParaRPr>
          </a:p>
        </p:txBody>
      </p:sp>
      <p:sp>
        <p:nvSpPr>
          <p:cNvPr id="30793" name="Прямоугольник 51"/>
          <p:cNvSpPr>
            <a:spLocks noChangeArrowheads="1"/>
          </p:cNvSpPr>
          <p:nvPr/>
        </p:nvSpPr>
        <p:spPr bwMode="auto">
          <a:xfrm>
            <a:off x="4787900" y="260350"/>
            <a:ext cx="3902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smtClean="0">
                <a:solidFill>
                  <a:prstClr val="black"/>
                </a:solidFill>
                <a:latin typeface="Franklin Gothic Medium" pitchFamily="34" charset="0"/>
                <a:cs typeface="Arial" charset="0"/>
              </a:rPr>
              <a:t>Карта текущего состояния процесса</a:t>
            </a:r>
            <a:endParaRPr lang="ru-RU" alt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7" name="Пятно 1 46"/>
          <p:cNvSpPr/>
          <p:nvPr/>
        </p:nvSpPr>
        <p:spPr>
          <a:xfrm>
            <a:off x="5508104" y="404664"/>
            <a:ext cx="2232248" cy="1296144"/>
          </a:xfrm>
          <a:prstGeom prst="irregularSeal1">
            <a:avLst/>
          </a:prstGeom>
          <a:solidFill>
            <a:srgbClr val="FF33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dirty="0">
                <a:solidFill>
                  <a:prstClr val="black"/>
                </a:solidFill>
              </a:rPr>
              <a:t> трудности в определении средств выразительности</a:t>
            </a:r>
          </a:p>
        </p:txBody>
      </p:sp>
      <p:sp>
        <p:nvSpPr>
          <p:cNvPr id="49" name="Стрелка вправо 48"/>
          <p:cNvSpPr/>
          <p:nvPr/>
        </p:nvSpPr>
        <p:spPr>
          <a:xfrm>
            <a:off x="6948488" y="1773238"/>
            <a:ext cx="719137" cy="338137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71550" y="3716338"/>
          <a:ext cx="1152525" cy="1573212"/>
        </p:xfrm>
        <a:graphic>
          <a:graphicData uri="http://schemas.openxmlformats.org/drawingml/2006/table">
            <a:tbl>
              <a:tblPr/>
              <a:tblGrid>
                <a:gridCol w="1152525"/>
              </a:tblGrid>
              <a:tr h="3154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aseline="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дети</a:t>
                      </a:r>
                      <a:endParaRPr lang="ru-RU" sz="90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24" marR="6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46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Знаки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Завершения, выделения, разделения 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Расставить знаки препинания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24" marR="6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112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3-4 минуты</a:t>
                      </a:r>
                      <a:endParaRPr lang="ru-RU" sz="9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24" marR="685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1" name="Пятно 1 50"/>
          <p:cNvSpPr/>
          <p:nvPr/>
        </p:nvSpPr>
        <p:spPr>
          <a:xfrm>
            <a:off x="755576" y="2708920"/>
            <a:ext cx="2016224" cy="1080120"/>
          </a:xfrm>
          <a:prstGeom prst="irregularSeal1">
            <a:avLst/>
          </a:prstGeom>
          <a:solidFill>
            <a:srgbClr val="FF33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prstClr val="black"/>
                </a:solidFill>
              </a:rPr>
              <a:t>Трудности в разграничении знаков выделения и разделения</a:t>
            </a:r>
          </a:p>
        </p:txBody>
      </p:sp>
      <p:sp>
        <p:nvSpPr>
          <p:cNvPr id="42" name="Прямоугольник 41"/>
          <p:cNvSpPr/>
          <p:nvPr/>
        </p:nvSpPr>
        <p:spPr>
          <a:xfrm rot="16200000">
            <a:off x="-201722" y="1794011"/>
            <a:ext cx="136815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>
                <a:ln w="1905"/>
                <a:gradFill>
                  <a:gsLst>
                    <a:gs pos="0">
                      <a:srgbClr val="1AB39F">
                        <a:shade val="20000"/>
                        <a:satMod val="200000"/>
                      </a:srgbClr>
                    </a:gs>
                    <a:gs pos="78000">
                      <a:srgbClr val="1AB39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1AB39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Лексика </a:t>
            </a:r>
            <a:r>
              <a:rPr lang="ru-RU" sz="2400" b="1" dirty="0">
                <a:ln w="1905"/>
                <a:gradFill>
                  <a:gsLst>
                    <a:gs pos="0">
                      <a:srgbClr val="1AB39F">
                        <a:shade val="20000"/>
                        <a:satMod val="200000"/>
                      </a:srgbClr>
                    </a:gs>
                    <a:gs pos="78000">
                      <a:srgbClr val="1AB39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1AB39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4" name="Прямоугольник 53"/>
          <p:cNvSpPr/>
          <p:nvPr/>
        </p:nvSpPr>
        <p:spPr>
          <a:xfrm rot="16200000">
            <a:off x="-283893" y="3892407"/>
            <a:ext cx="1440161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rgbClr val="1AB39F">
                        <a:shade val="20000"/>
                        <a:satMod val="200000"/>
                      </a:srgbClr>
                    </a:gs>
                    <a:gs pos="78000">
                      <a:srgbClr val="1AB39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1AB39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Синтаксис </a:t>
            </a:r>
          </a:p>
        </p:txBody>
      </p:sp>
    </p:spTree>
    <p:extLst>
      <p:ext uri="{BB962C8B-B14F-4D97-AF65-F5344CB8AC3E}">
        <p14:creationId xmlns:p14="http://schemas.microsoft.com/office/powerpoint/2010/main" val="34325952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>
            <a:normAutofit/>
          </a:bodyPr>
          <a:lstStyle/>
          <a:p>
            <a:pPr>
              <a:defRPr/>
            </a:pPr>
            <a:fld id="{CEBC6CC4-C52B-44A5-A840-38AEFD53193B}" type="slidenum">
              <a:rPr lang="ru-RU" b="1">
                <a:solidFill>
                  <a:srgbClr val="C2AD8D">
                    <a:lumMod val="50000"/>
                  </a:srgbClr>
                </a:solidFill>
              </a:rPr>
              <a:pPr>
                <a:defRPr/>
              </a:pPr>
              <a:t>6</a:t>
            </a:fld>
            <a:endParaRPr lang="ru-RU" b="1" dirty="0">
              <a:solidFill>
                <a:srgbClr val="C2AD8D">
                  <a:lumMod val="50000"/>
                </a:srgbClr>
              </a:solidFill>
            </a:endParaRPr>
          </a:p>
        </p:txBody>
      </p:sp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304800" y="1412875"/>
            <a:ext cx="8686800" cy="5508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400" smtClean="0"/>
              <a:t>Пирамида проблем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7950" y="404813"/>
            <a:ext cx="8686800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2000" b="1" dirty="0" smtClean="0">
                <a:solidFill>
                  <a:srgbClr val="000000"/>
                </a:solidFill>
              </a:rPr>
              <a:t>Введение в предметную область</a:t>
            </a:r>
            <a:br>
              <a:rPr lang="ru-RU" sz="2000" b="1" dirty="0" smtClean="0">
                <a:solidFill>
                  <a:srgbClr val="000000"/>
                </a:solidFill>
              </a:rPr>
            </a:br>
            <a:r>
              <a:rPr lang="ru-RU" sz="2000" b="1" dirty="0" smtClean="0">
                <a:solidFill>
                  <a:srgbClr val="000000"/>
                </a:solidFill>
              </a:rPr>
              <a:t>(описание ситуации «как есть»)</a:t>
            </a:r>
            <a:r>
              <a:rPr lang="ru-RU" sz="3000" b="1" dirty="0" smtClean="0">
                <a:solidFill>
                  <a:srgbClr val="000000"/>
                </a:solidFill>
              </a:rPr>
              <a:t/>
            </a:r>
            <a:br>
              <a:rPr lang="ru-RU" sz="3000" b="1" dirty="0" smtClean="0">
                <a:solidFill>
                  <a:srgbClr val="000000"/>
                </a:solidFill>
              </a:rPr>
            </a:br>
            <a:endParaRPr lang="ru-RU" sz="3000" b="1" dirty="0" smtClean="0">
              <a:solidFill>
                <a:srgbClr val="000000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928662" y="2214554"/>
          <a:ext cx="5612412" cy="4245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5338763" y="4857750"/>
            <a:ext cx="3455987" cy="1651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endParaRPr lang="ru-RU" altLang="ru-RU" sz="1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endParaRPr lang="ru-RU" altLang="ru-RU" sz="1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endParaRPr lang="ru-RU" altLang="ru-RU" sz="1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endParaRPr lang="ru-RU" altLang="ru-RU" sz="1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endParaRPr lang="ru-RU" altLang="ru-RU" sz="1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Низкий темп чтения;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Незнание правил орфографии;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Путаница с понятиями «Тема», «Основная мысль»;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Трудности в определении стиля текста;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Трудности в определении средств выразительности;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Трудности в разграничении средств выразительности;</a:t>
            </a:r>
            <a:endParaRPr lang="ru-RU" sz="1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endParaRPr lang="ru-RU" sz="1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endParaRPr lang="ru-RU" sz="1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endParaRPr lang="ru-RU" altLang="en-US" sz="1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/>
            </a:pPr>
            <a:endParaRPr lang="ru-RU" altLang="en-US" sz="1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86375" y="4143375"/>
            <a:ext cx="2857500" cy="714375"/>
          </a:xfrm>
          <a:prstGeom prst="roundRect">
            <a:avLst/>
          </a:prstGeom>
          <a:solidFill>
            <a:schemeClr val="bg2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7C984A">
                    <a:lumMod val="75000"/>
                  </a:srgbClr>
                </a:solidFill>
              </a:rPr>
              <a:t>Не выявлены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57688" y="2786063"/>
            <a:ext cx="2857500" cy="714375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7C984A">
                    <a:lumMod val="75000"/>
                  </a:srgbClr>
                </a:solidFill>
              </a:rPr>
              <a:t>Не выявлены</a:t>
            </a:r>
          </a:p>
        </p:txBody>
      </p:sp>
      <p:sp>
        <p:nvSpPr>
          <p:cNvPr id="13" name="Пятно 2 12"/>
          <p:cNvSpPr/>
          <p:nvPr/>
        </p:nvSpPr>
        <p:spPr>
          <a:xfrm>
            <a:off x="2484438" y="5267325"/>
            <a:ext cx="360362" cy="457200"/>
          </a:xfrm>
          <a:prstGeom prst="irregularSeal2">
            <a:avLst/>
          </a:prstGeom>
          <a:solidFill>
            <a:srgbClr val="FF0000"/>
          </a:solidFill>
          <a:ln w="15875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b="1" kern="0" dirty="0">
                <a:solidFill>
                  <a:prstClr val="white"/>
                </a:solidFill>
                <a:latin typeface="Candara"/>
                <a:cs typeface="Arial" pitchFamily="34" charset="0"/>
              </a:rPr>
              <a:t>1</a:t>
            </a:r>
          </a:p>
        </p:txBody>
      </p:sp>
      <p:sp>
        <p:nvSpPr>
          <p:cNvPr id="14" name="Пятно 2 13"/>
          <p:cNvSpPr/>
          <p:nvPr/>
        </p:nvSpPr>
        <p:spPr>
          <a:xfrm>
            <a:off x="4859338" y="5224463"/>
            <a:ext cx="360362" cy="457200"/>
          </a:xfrm>
          <a:prstGeom prst="irregularSeal2">
            <a:avLst/>
          </a:prstGeom>
          <a:solidFill>
            <a:srgbClr val="FF0000"/>
          </a:solidFill>
          <a:ln w="15875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b="1" kern="0" dirty="0">
                <a:solidFill>
                  <a:prstClr val="white"/>
                </a:solidFill>
                <a:latin typeface="Candara"/>
                <a:cs typeface="Arial" pitchFamily="34" charset="0"/>
              </a:rPr>
              <a:t>5</a:t>
            </a:r>
          </a:p>
        </p:txBody>
      </p:sp>
      <p:sp>
        <p:nvSpPr>
          <p:cNvPr id="15" name="Пятно 2 14"/>
          <p:cNvSpPr/>
          <p:nvPr/>
        </p:nvSpPr>
        <p:spPr>
          <a:xfrm>
            <a:off x="2987675" y="5057775"/>
            <a:ext cx="360363" cy="457200"/>
          </a:xfrm>
          <a:prstGeom prst="irregularSeal2">
            <a:avLst/>
          </a:prstGeom>
          <a:solidFill>
            <a:srgbClr val="FF0000"/>
          </a:solidFill>
          <a:ln w="15875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b="1" kern="0" dirty="0">
                <a:solidFill>
                  <a:prstClr val="white"/>
                </a:solidFill>
                <a:latin typeface="Candara"/>
                <a:cs typeface="Arial" pitchFamily="34" charset="0"/>
              </a:rPr>
              <a:t>2</a:t>
            </a:r>
          </a:p>
        </p:txBody>
      </p:sp>
      <p:sp>
        <p:nvSpPr>
          <p:cNvPr id="16" name="Пятно 2 15"/>
          <p:cNvSpPr/>
          <p:nvPr/>
        </p:nvSpPr>
        <p:spPr>
          <a:xfrm>
            <a:off x="3492500" y="5791200"/>
            <a:ext cx="360363" cy="457200"/>
          </a:xfrm>
          <a:prstGeom prst="irregularSeal2">
            <a:avLst/>
          </a:prstGeom>
          <a:solidFill>
            <a:srgbClr val="FF0000"/>
          </a:solidFill>
          <a:ln w="15875" cap="flat" cmpd="sng" algn="ctr">
            <a:solidFill>
              <a:srgbClr val="C0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b="1" kern="0" dirty="0">
                <a:solidFill>
                  <a:prstClr val="white"/>
                </a:solidFill>
                <a:latin typeface="Candara"/>
                <a:cs typeface="Arial" pitchFamily="34" charset="0"/>
              </a:rPr>
              <a:t>6</a:t>
            </a:r>
          </a:p>
        </p:txBody>
      </p:sp>
      <p:pic>
        <p:nvPicPr>
          <p:cNvPr id="1742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88" y="5057775"/>
            <a:ext cx="4079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5076825"/>
            <a:ext cx="4016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4848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662988" y="6570606"/>
            <a:ext cx="450850" cy="285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fld id="{F6EFED9C-3036-4EBC-806E-ED89E0143B16}" type="slidenum">
              <a:rPr lang="ru-RU" altLang="ru-RU" b="1" smtClean="0">
                <a:solidFill>
                  <a:srgbClr val="23263C"/>
                </a:solidFill>
                <a:latin typeface="Franklin Gothic Book" pitchFamily="34" charset="0"/>
              </a:rPr>
              <a:pPr algn="ctr"/>
              <a:t>7</a:t>
            </a:fld>
            <a:endParaRPr lang="ru-RU" altLang="ru-RU" b="1" dirty="0" smtClean="0">
              <a:solidFill>
                <a:srgbClr val="23263C"/>
              </a:solidFill>
              <a:latin typeface="Franklin Gothic Book" pitchFamily="34" charset="0"/>
            </a:endParaRPr>
          </a:p>
        </p:txBody>
      </p:sp>
      <p:sp>
        <p:nvSpPr>
          <p:cNvPr id="25605" name="Text Box 14"/>
          <p:cNvSpPr txBox="1">
            <a:spLocks noChangeArrowheads="1"/>
          </p:cNvSpPr>
          <p:nvPr/>
        </p:nvSpPr>
        <p:spPr bwMode="auto">
          <a:xfrm>
            <a:off x="7143768" y="785794"/>
            <a:ext cx="1811931" cy="42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200" b="1" dirty="0" smtClean="0">
                <a:solidFill>
                  <a:schemeClr val="tx2"/>
                </a:solidFill>
              </a:rPr>
              <a:t>Экономия</a:t>
            </a:r>
          </a:p>
          <a:p>
            <a:pPr algn="ctr" eaLnBrk="1" hangingPunct="1"/>
            <a:r>
              <a:rPr lang="ru-RU" altLang="ru-RU" sz="1200" b="1" dirty="0" smtClean="0">
                <a:solidFill>
                  <a:schemeClr val="tx2"/>
                </a:solidFill>
              </a:rPr>
              <a:t>времени, мин.</a:t>
            </a:r>
            <a:endParaRPr lang="ru-RU" altLang="ru-RU" sz="1200" b="1" dirty="0">
              <a:solidFill>
                <a:schemeClr val="tx2"/>
              </a:solidFill>
            </a:endParaRPr>
          </a:p>
        </p:txBody>
      </p:sp>
      <p:sp>
        <p:nvSpPr>
          <p:cNvPr id="25607" name="Text Box 14"/>
          <p:cNvSpPr txBox="1">
            <a:spLocks noChangeArrowheads="1"/>
          </p:cNvSpPr>
          <p:nvPr/>
        </p:nvSpPr>
        <p:spPr bwMode="auto">
          <a:xfrm>
            <a:off x="5170481" y="797617"/>
            <a:ext cx="15938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chemeClr val="tx2"/>
                </a:solidFill>
              </a:rPr>
              <a:t>Решение</a:t>
            </a:r>
          </a:p>
        </p:txBody>
      </p:sp>
      <p:sp>
        <p:nvSpPr>
          <p:cNvPr id="25608" name="TextBox 41"/>
          <p:cNvSpPr txBox="1">
            <a:spLocks noChangeArrowheads="1"/>
          </p:cNvSpPr>
          <p:nvPr/>
        </p:nvSpPr>
        <p:spPr bwMode="auto">
          <a:xfrm>
            <a:off x="4526" y="1431705"/>
            <a:ext cx="2110011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25609" name="TextBox 41"/>
          <p:cNvSpPr txBox="1">
            <a:spLocks noChangeArrowheads="1"/>
          </p:cNvSpPr>
          <p:nvPr/>
        </p:nvSpPr>
        <p:spPr bwMode="auto">
          <a:xfrm>
            <a:off x="2444734" y="1296796"/>
            <a:ext cx="1950576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Невысокий уровень осознанного чтения</a:t>
            </a:r>
            <a:endParaRPr lang="ru-RU" alt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0" name="TextBox 41"/>
          <p:cNvSpPr txBox="1">
            <a:spLocks noChangeArrowheads="1"/>
          </p:cNvSpPr>
          <p:nvPr/>
        </p:nvSpPr>
        <p:spPr bwMode="auto">
          <a:xfrm>
            <a:off x="7715272" y="1412594"/>
            <a:ext cx="1032557" cy="266869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400" b="1" dirty="0" smtClean="0">
                <a:solidFill>
                  <a:schemeClr val="tx2"/>
                </a:solidFill>
              </a:rPr>
              <a:t>1-2</a:t>
            </a:r>
            <a:endParaRPr lang="ru-RU" altLang="ru-RU" sz="1400" b="1" dirty="0">
              <a:solidFill>
                <a:schemeClr val="tx2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44743" y="1213288"/>
            <a:ext cx="8474524" cy="915897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0" name="Стрелка: вправо 3"/>
          <p:cNvSpPr/>
          <p:nvPr/>
        </p:nvSpPr>
        <p:spPr>
          <a:xfrm>
            <a:off x="7445394" y="1444120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222125" y="797617"/>
            <a:ext cx="167481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chemeClr val="tx2"/>
                </a:solidFill>
              </a:rPr>
              <a:t>Проблема</a:t>
            </a:r>
          </a:p>
        </p:txBody>
      </p:sp>
      <p:sp>
        <p:nvSpPr>
          <p:cNvPr id="31" name="TextBox 41"/>
          <p:cNvSpPr txBox="1">
            <a:spLocks noChangeArrowheads="1"/>
          </p:cNvSpPr>
          <p:nvPr/>
        </p:nvSpPr>
        <p:spPr bwMode="auto">
          <a:xfrm>
            <a:off x="5114401" y="1216382"/>
            <a:ext cx="2254266" cy="8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Индивидуальная работа по развитию навыков осознанного чтения</a:t>
            </a:r>
          </a:p>
          <a:p>
            <a:pPr algn="ctr"/>
            <a:r>
              <a:rPr lang="ru-RU" alt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трелка: вправо 3"/>
          <p:cNvSpPr/>
          <p:nvPr/>
        </p:nvSpPr>
        <p:spPr>
          <a:xfrm rot="20716787">
            <a:off x="4659492" y="1496077"/>
            <a:ext cx="220403" cy="189923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2720498" y="797617"/>
            <a:ext cx="167481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468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 dirty="0" smtClean="0">
                <a:solidFill>
                  <a:schemeClr val="tx2"/>
                </a:solidFill>
              </a:rPr>
              <a:t>Первопричина</a:t>
            </a:r>
            <a:endParaRPr lang="ru-RU" altLang="ru-RU" sz="1400" b="1" dirty="0">
              <a:solidFill>
                <a:schemeClr val="tx2"/>
              </a:solidFill>
            </a:endParaRP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201613" y="188640"/>
            <a:ext cx="8686800" cy="4210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1015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Анализ проблем 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rgbClr val="01015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44742" y="4236914"/>
            <a:ext cx="8403087" cy="704254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57" name="Стрелка: вправо 3"/>
          <p:cNvSpPr/>
          <p:nvPr/>
        </p:nvSpPr>
        <p:spPr>
          <a:xfrm>
            <a:off x="1977608" y="3318738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" name="Стрелка: вправо 3"/>
          <p:cNvSpPr/>
          <p:nvPr/>
        </p:nvSpPr>
        <p:spPr>
          <a:xfrm>
            <a:off x="7358082" y="3449622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3" name="Стрелка: вправо 3"/>
          <p:cNvSpPr/>
          <p:nvPr/>
        </p:nvSpPr>
        <p:spPr>
          <a:xfrm>
            <a:off x="4566582" y="3368120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8" name="TextBox 41"/>
          <p:cNvSpPr txBox="1">
            <a:spLocks noChangeArrowheads="1"/>
          </p:cNvSpPr>
          <p:nvPr/>
        </p:nvSpPr>
        <p:spPr bwMode="auto">
          <a:xfrm>
            <a:off x="7812361" y="3318738"/>
            <a:ext cx="864096" cy="266869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400" b="1" dirty="0" smtClean="0">
                <a:solidFill>
                  <a:schemeClr val="tx2"/>
                </a:solidFill>
              </a:rPr>
              <a:t>1-2</a:t>
            </a:r>
            <a:endParaRPr lang="ru-RU" altLang="ru-RU" sz="1400" b="1" dirty="0">
              <a:solidFill>
                <a:schemeClr val="tx2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98415" y="1523107"/>
            <a:ext cx="22304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Низкий темп чтения    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305223" y="3318738"/>
            <a:ext cx="8381147" cy="775709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3" name="Стрелка: вправо 3"/>
          <p:cNvSpPr/>
          <p:nvPr/>
        </p:nvSpPr>
        <p:spPr>
          <a:xfrm>
            <a:off x="1901619" y="4443562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5" name="Стрелка: вправо 3"/>
          <p:cNvSpPr/>
          <p:nvPr/>
        </p:nvSpPr>
        <p:spPr>
          <a:xfrm>
            <a:off x="4545012" y="4488844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9" name="Стрелка: вправо 3"/>
          <p:cNvSpPr/>
          <p:nvPr/>
        </p:nvSpPr>
        <p:spPr>
          <a:xfrm>
            <a:off x="7294085" y="4384738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0" name="TextBox 41"/>
          <p:cNvSpPr txBox="1">
            <a:spLocks noChangeArrowheads="1"/>
          </p:cNvSpPr>
          <p:nvPr/>
        </p:nvSpPr>
        <p:spPr bwMode="auto">
          <a:xfrm>
            <a:off x="7591864" y="4369440"/>
            <a:ext cx="1056438" cy="266869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400" b="1" dirty="0" smtClean="0">
                <a:solidFill>
                  <a:schemeClr val="tx2"/>
                </a:solidFill>
              </a:rPr>
              <a:t>0,5-1</a:t>
            </a:r>
            <a:endParaRPr lang="ru-RU" altLang="ru-RU" sz="1400" b="1" dirty="0">
              <a:solidFill>
                <a:schemeClr val="tx2"/>
              </a:solidFill>
            </a:endParaRPr>
          </a:p>
        </p:txBody>
      </p:sp>
      <p:sp>
        <p:nvSpPr>
          <p:cNvPr id="39" name="Стрелка: вправо 3"/>
          <p:cNvSpPr/>
          <p:nvPr/>
        </p:nvSpPr>
        <p:spPr>
          <a:xfrm>
            <a:off x="2114537" y="1494372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318720" y="2315858"/>
            <a:ext cx="8452585" cy="877147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4" name="Стрелка: вправо 3"/>
          <p:cNvSpPr/>
          <p:nvPr/>
        </p:nvSpPr>
        <p:spPr>
          <a:xfrm>
            <a:off x="2027224" y="2362009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57421" y="2087053"/>
            <a:ext cx="171052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altLang="ru-RU" sz="1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 сформирована </a:t>
            </a:r>
            <a:r>
              <a:rPr lang="ru-RU" alt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орфографической </a:t>
            </a:r>
            <a:r>
              <a:rPr lang="ru-RU" alt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зоркость</a:t>
            </a:r>
            <a:endParaRPr lang="ru-RU" alt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Стрелка: вправо 3"/>
          <p:cNvSpPr/>
          <p:nvPr/>
        </p:nvSpPr>
        <p:spPr>
          <a:xfrm>
            <a:off x="4653894" y="2373120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103817" y="2362009"/>
            <a:ext cx="19164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Систематизировать  работу по формированию орфографической зоркости-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схема-алгоритм</a:t>
            </a:r>
            <a:endParaRPr lang="ru-RU" alt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Стрелка: вправо 3"/>
          <p:cNvSpPr/>
          <p:nvPr/>
        </p:nvSpPr>
        <p:spPr>
          <a:xfrm>
            <a:off x="7183457" y="2487173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TextBox 41"/>
          <p:cNvSpPr txBox="1">
            <a:spLocks noChangeArrowheads="1"/>
          </p:cNvSpPr>
          <p:nvPr/>
        </p:nvSpPr>
        <p:spPr bwMode="auto">
          <a:xfrm>
            <a:off x="7715272" y="2415854"/>
            <a:ext cx="933029" cy="266869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400" b="1" dirty="0" smtClean="0">
                <a:solidFill>
                  <a:schemeClr val="tx2"/>
                </a:solidFill>
              </a:rPr>
              <a:t>1-2</a:t>
            </a:r>
            <a:endParaRPr lang="ru-RU" altLang="ru-RU" sz="1400" b="1" dirty="0">
              <a:solidFill>
                <a:schemeClr val="tx2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05223" y="5085183"/>
            <a:ext cx="8466082" cy="646331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305223" y="5733256"/>
            <a:ext cx="8539595" cy="864096"/>
          </a:xfrm>
          <a:prstGeom prst="rect">
            <a:avLst/>
          </a:prstGeom>
          <a:noFill/>
          <a:ln>
            <a:solidFill>
              <a:srgbClr val="248F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0135" y="3238818"/>
            <a:ext cx="14293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Дети путают понятия: «тема», «основная мысль», «заголовок»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46399" y="3343943"/>
            <a:ext cx="21902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Разработка памятки по понятиям: «тема», «основная мысль», «заголовок»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04596" y="3335378"/>
            <a:ext cx="210931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 изучены понятия</a:t>
            </a:r>
            <a:endParaRPr lang="ru-RU" sz="1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alt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7813" y="4225465"/>
            <a:ext cx="15917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Трудности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определении тип, стиля текста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01848" y="4285607"/>
            <a:ext cx="21617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структурирована </a:t>
            </a:r>
            <a:r>
              <a:rPr 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</a:t>
            </a:r>
            <a:endParaRPr lang="ru-RU" sz="1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96655" y="4285607"/>
            <a:ext cx="21145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Разработка памятки «Тип и стиль текста»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98414" y="5085184"/>
            <a:ext cx="19463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Трудности в разграничении знаков выделения и разделения</a:t>
            </a:r>
            <a:endParaRPr lang="ru-RU" alt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Стрелка: вправо 3"/>
          <p:cNvSpPr/>
          <p:nvPr/>
        </p:nvSpPr>
        <p:spPr>
          <a:xfrm>
            <a:off x="2289161" y="5167779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flipH="1">
            <a:off x="2444730" y="5085184"/>
            <a:ext cx="17978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разработаны схемы по знакам препинания</a:t>
            </a:r>
            <a:endParaRPr lang="ru-RU" sz="1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Стрелка: вправо 3"/>
          <p:cNvSpPr/>
          <p:nvPr/>
        </p:nvSpPr>
        <p:spPr>
          <a:xfrm>
            <a:off x="4363645" y="5189089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flipH="1">
            <a:off x="5103815" y="5085184"/>
            <a:ext cx="1916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Разработка схем по знакам препинания</a:t>
            </a:r>
            <a:endParaRPr lang="ru-RU" alt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Стрелка: вправо 3"/>
          <p:cNvSpPr/>
          <p:nvPr/>
        </p:nvSpPr>
        <p:spPr>
          <a:xfrm>
            <a:off x="7286394" y="5176495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6" name="TextBox 41"/>
          <p:cNvSpPr txBox="1">
            <a:spLocks noChangeArrowheads="1"/>
          </p:cNvSpPr>
          <p:nvPr/>
        </p:nvSpPr>
        <p:spPr bwMode="auto">
          <a:xfrm>
            <a:off x="7715272" y="5132025"/>
            <a:ext cx="961185" cy="266869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400" b="1" dirty="0" smtClean="0">
                <a:solidFill>
                  <a:schemeClr val="tx2"/>
                </a:solidFill>
              </a:rPr>
              <a:t>1-2</a:t>
            </a:r>
            <a:endParaRPr lang="ru-RU" altLang="ru-RU" sz="1400" b="1" dirty="0">
              <a:solidFill>
                <a:schemeClr val="tx2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7812" y="5718047"/>
            <a:ext cx="21359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Сложности в разграничении  простого  предложения с однородными сказуемыми и СП</a:t>
            </a:r>
          </a:p>
        </p:txBody>
      </p:sp>
      <p:sp>
        <p:nvSpPr>
          <p:cNvPr id="71" name="Стрелка: вправо 3"/>
          <p:cNvSpPr/>
          <p:nvPr/>
        </p:nvSpPr>
        <p:spPr>
          <a:xfrm>
            <a:off x="2681648" y="6056560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flipH="1">
            <a:off x="2875110" y="5824174"/>
            <a:ext cx="16914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структурирована информация</a:t>
            </a:r>
            <a:endParaRPr lang="ru-RU" sz="1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Стрелка: вправо 3"/>
          <p:cNvSpPr/>
          <p:nvPr/>
        </p:nvSpPr>
        <p:spPr>
          <a:xfrm>
            <a:off x="4595070" y="6015513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769695" y="5805264"/>
            <a:ext cx="225057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Разработка  блок-схем  по теме  «Сложные  предложения»: с примерами</a:t>
            </a:r>
            <a:endParaRPr lang="ru-RU" alt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altLang="ru-RU" sz="1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Стрелка: вправо 3"/>
          <p:cNvSpPr/>
          <p:nvPr/>
        </p:nvSpPr>
        <p:spPr>
          <a:xfrm>
            <a:off x="7285070" y="6059145"/>
            <a:ext cx="174625" cy="21748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" name="TextBox 41"/>
          <p:cNvSpPr txBox="1">
            <a:spLocks noChangeArrowheads="1"/>
          </p:cNvSpPr>
          <p:nvPr/>
        </p:nvSpPr>
        <p:spPr bwMode="auto">
          <a:xfrm>
            <a:off x="7715273" y="6092445"/>
            <a:ext cx="933030" cy="266869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82800" bIns="108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altLang="ru-RU" sz="1400" b="1" dirty="0" smtClean="0">
                <a:solidFill>
                  <a:schemeClr val="tx2"/>
                </a:solidFill>
              </a:rPr>
              <a:t>2-3</a:t>
            </a:r>
            <a:endParaRPr lang="ru-RU" altLang="ru-RU" sz="1400" b="1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16" y="2265645"/>
            <a:ext cx="13454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Незнание правил </a:t>
            </a:r>
            <a:endParaRPr lang="ru-RU" altLang="ru-RU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орфографии</a:t>
            </a:r>
            <a:endParaRPr lang="ru-RU" alt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20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Заголовок 1"/>
          <p:cNvSpPr txBox="1">
            <a:spLocks/>
          </p:cNvSpPr>
          <p:nvPr/>
        </p:nvSpPr>
        <p:spPr>
          <a:xfrm>
            <a:off x="571500" y="285750"/>
            <a:ext cx="8229600" cy="295275"/>
          </a:xfrm>
          <a:prstGeom prst="rect">
            <a:avLst/>
          </a:prstGeom>
        </p:spPr>
        <p:txBody>
          <a:bodyPr lIns="0" rIns="0" bIns="0" anchor="b"/>
          <a:lstStyle/>
          <a:p>
            <a:pPr algn="ctr">
              <a:spcBef>
                <a:spcPct val="0"/>
              </a:spcBef>
              <a:defRPr/>
            </a:pPr>
            <a:endParaRPr lang="ru-RU" sz="2000" b="1" dirty="0">
              <a:solidFill>
                <a:srgbClr val="4E5B6F"/>
              </a:solidFill>
              <a:latin typeface="Franklin Gothic Medium"/>
              <a:cs typeface="Arial" charset="0"/>
            </a:endParaRPr>
          </a:p>
        </p:txBody>
      </p:sp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468313" y="1844675"/>
          <a:ext cx="1327150" cy="936625"/>
        </p:xfrm>
        <a:graphic>
          <a:graphicData uri="http://schemas.openxmlformats.org/drawingml/2006/table">
            <a:tbl>
              <a:tblPr/>
              <a:tblGrid>
                <a:gridCol w="1327150"/>
              </a:tblGrid>
              <a:tr h="282285">
                <a:tc>
                  <a:txBody>
                    <a:bodyPr/>
                    <a:lstStyle/>
                    <a:p>
                      <a:pPr algn="ctr"/>
                      <a:r>
                        <a:rPr lang="ru-RU" altLang="en-US" sz="9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дети </a:t>
                      </a:r>
                    </a:p>
                  </a:txBody>
                  <a:tcPr marL="68633" marR="68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90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Чтение текста 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633" marR="68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35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2-3 </a:t>
                      </a:r>
                      <a:r>
                        <a:rPr lang="ru-RU" sz="9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 минуты</a:t>
                      </a:r>
                      <a:endParaRPr lang="ru-RU" sz="9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633" marR="68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" name="Таблица 47"/>
          <p:cNvGraphicFramePr>
            <a:graphicFrameLocks noGrp="1"/>
          </p:cNvGraphicFramePr>
          <p:nvPr/>
        </p:nvGraphicFramePr>
        <p:xfrm>
          <a:off x="2347913" y="1789113"/>
          <a:ext cx="1298575" cy="1166813"/>
        </p:xfrm>
        <a:graphic>
          <a:graphicData uri="http://schemas.openxmlformats.org/drawingml/2006/table">
            <a:tbl>
              <a:tblPr/>
              <a:tblGrid>
                <a:gridCol w="1298575"/>
              </a:tblGrid>
              <a:tr h="2743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en-US" sz="9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дети </a:t>
                      </a:r>
                    </a:p>
                    <a:p>
                      <a:pPr algn="ctr"/>
                      <a:endParaRPr lang="ru-RU" altLang="en-US" sz="900" b="0" i="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745" marR="6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307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 вставить пропущенные буквы.</a:t>
                      </a:r>
                      <a:r>
                        <a:rPr lang="ru-RU" sz="900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745" marR="6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1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2- 3</a:t>
                      </a:r>
                      <a:r>
                        <a:rPr lang="ru-RU" sz="9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9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минуты</a:t>
                      </a:r>
                      <a:endParaRPr lang="ru-RU" sz="9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745" marR="6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/>
        </p:nvGraphicFramePr>
        <p:xfrm>
          <a:off x="4427538" y="1773238"/>
          <a:ext cx="1223962" cy="981076"/>
        </p:xfrm>
        <a:graphic>
          <a:graphicData uri="http://schemas.openxmlformats.org/drawingml/2006/table">
            <a:tbl>
              <a:tblPr/>
              <a:tblGrid>
                <a:gridCol w="1223962"/>
              </a:tblGrid>
              <a:tr h="3154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en-US" sz="9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дети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en-US" sz="900" b="0" i="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609" marR="68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855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 определение ключевых</a:t>
                      </a:r>
                      <a:r>
                        <a:rPr lang="ru-RU" sz="900" baseline="0" dirty="0" smtClean="0">
                          <a:latin typeface="+mn-lt"/>
                          <a:ea typeface="Calibri"/>
                          <a:cs typeface="Times New Roman"/>
                        </a:rPr>
                        <a:t> слов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609" marR="68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00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3-4</a:t>
                      </a:r>
                      <a:r>
                        <a:rPr lang="ru-RU" sz="9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9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минуты</a:t>
                      </a:r>
                      <a:endParaRPr lang="ru-RU" sz="9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609" marR="686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3" name="Таблица 72"/>
          <p:cNvGraphicFramePr>
            <a:graphicFrameLocks noGrp="1"/>
          </p:cNvGraphicFramePr>
          <p:nvPr/>
        </p:nvGraphicFramePr>
        <p:xfrm>
          <a:off x="6516688" y="1773238"/>
          <a:ext cx="1233487" cy="990616"/>
        </p:xfrm>
        <a:graphic>
          <a:graphicData uri="http://schemas.openxmlformats.org/drawingml/2006/table">
            <a:tbl>
              <a:tblPr/>
              <a:tblGrid>
                <a:gridCol w="1233487"/>
              </a:tblGrid>
              <a:tr h="3154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en-US" sz="9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дети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ru-RU" sz="90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8" marR="68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59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Определение</a:t>
                      </a:r>
                      <a:r>
                        <a:rPr lang="ru-RU" sz="900" baseline="0" dirty="0" smtClean="0">
                          <a:latin typeface="+mn-lt"/>
                          <a:ea typeface="Calibri"/>
                          <a:cs typeface="Times New Roman"/>
                        </a:rPr>
                        <a:t> темы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8" marR="68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154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1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0,5 - 1 минута</a:t>
                      </a:r>
                      <a:endParaRPr lang="ru-RU" sz="9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98" marR="68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7" name="Таблица 86"/>
          <p:cNvGraphicFramePr>
            <a:graphicFrameLocks noGrp="1"/>
          </p:cNvGraphicFramePr>
          <p:nvPr/>
        </p:nvGraphicFramePr>
        <p:xfrm>
          <a:off x="2987675" y="3644900"/>
          <a:ext cx="1147763" cy="1044576"/>
        </p:xfrm>
        <a:graphic>
          <a:graphicData uri="http://schemas.openxmlformats.org/drawingml/2006/table">
            <a:tbl>
              <a:tblPr/>
              <a:tblGrid>
                <a:gridCol w="1147763"/>
              </a:tblGrid>
              <a:tr h="3154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en-US" sz="9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дети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73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Озаглавить</a:t>
                      </a:r>
                      <a:r>
                        <a:rPr lang="ru-RU" sz="900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текст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56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0,5   минуты</a:t>
                      </a:r>
                      <a:endParaRPr lang="ru-RU" sz="9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9" name="Таблица 88"/>
          <p:cNvGraphicFramePr>
            <a:graphicFrameLocks noGrp="1"/>
          </p:cNvGraphicFramePr>
          <p:nvPr/>
        </p:nvGraphicFramePr>
        <p:xfrm>
          <a:off x="4932363" y="3716338"/>
          <a:ext cx="1223962" cy="993775"/>
        </p:xfrm>
        <a:graphic>
          <a:graphicData uri="http://schemas.openxmlformats.org/drawingml/2006/table">
            <a:tbl>
              <a:tblPr/>
              <a:tblGrid>
                <a:gridCol w="1223962"/>
              </a:tblGrid>
              <a:tr h="3154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en-US" sz="9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дети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en-US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617" marR="68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01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Определить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тип текста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617" marR="68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77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0,5 – 1 минута</a:t>
                      </a:r>
                      <a:endParaRPr lang="ru-RU" sz="9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617" marR="686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2" name="Стрелка вправо 31"/>
          <p:cNvSpPr/>
          <p:nvPr/>
        </p:nvSpPr>
        <p:spPr>
          <a:xfrm>
            <a:off x="1892300" y="2214563"/>
            <a:ext cx="376238" cy="32861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3" name="Стрелка вправо 32"/>
          <p:cNvSpPr/>
          <p:nvPr/>
        </p:nvSpPr>
        <p:spPr>
          <a:xfrm>
            <a:off x="3851920" y="2204864"/>
            <a:ext cx="432172" cy="32861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5" name="Стрелка вправо 34"/>
          <p:cNvSpPr/>
          <p:nvPr/>
        </p:nvSpPr>
        <p:spPr>
          <a:xfrm>
            <a:off x="2123729" y="4005065"/>
            <a:ext cx="576064" cy="360040"/>
          </a:xfrm>
          <a:prstGeom prst="rightArrow">
            <a:avLst>
              <a:gd name="adj1" fmla="val 50000"/>
              <a:gd name="adj2" fmla="val 4301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7" name="Стрелка вправо 36"/>
          <p:cNvSpPr/>
          <p:nvPr/>
        </p:nvSpPr>
        <p:spPr>
          <a:xfrm>
            <a:off x="4283968" y="4077073"/>
            <a:ext cx="546100" cy="28803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8" name="Стрелка вправо 37"/>
          <p:cNvSpPr/>
          <p:nvPr/>
        </p:nvSpPr>
        <p:spPr>
          <a:xfrm>
            <a:off x="6444208" y="4077072"/>
            <a:ext cx="575717" cy="28969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40" name="Таблица 39"/>
          <p:cNvGraphicFramePr>
            <a:graphicFrameLocks noGrp="1"/>
          </p:cNvGraphicFramePr>
          <p:nvPr/>
        </p:nvGraphicFramePr>
        <p:xfrm>
          <a:off x="900113" y="5589588"/>
          <a:ext cx="1214437" cy="1071562"/>
        </p:xfrm>
        <a:graphic>
          <a:graphicData uri="http://schemas.openxmlformats.org/drawingml/2006/table">
            <a:tbl>
              <a:tblPr/>
              <a:tblGrid>
                <a:gridCol w="1214437"/>
              </a:tblGrid>
              <a:tr h="1731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дети</a:t>
                      </a:r>
                      <a:endParaRPr lang="ru-RU" sz="90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664" marR="68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251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Определение  </a:t>
                      </a:r>
                      <a:r>
                        <a:rPr lang="ru-RU" sz="900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микротем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и  составление плана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664" marR="68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731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3-5 минут</a:t>
                      </a:r>
                      <a:endParaRPr lang="ru-RU" sz="9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664" marR="686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1" name="Таблица 40"/>
          <p:cNvGraphicFramePr>
            <a:graphicFrameLocks noGrp="1"/>
          </p:cNvGraphicFramePr>
          <p:nvPr/>
        </p:nvGraphicFramePr>
        <p:xfrm>
          <a:off x="7164388" y="3573463"/>
          <a:ext cx="1368425" cy="1046162"/>
        </p:xfrm>
        <a:graphic>
          <a:graphicData uri="http://schemas.openxmlformats.org/drawingml/2006/table">
            <a:tbl>
              <a:tblPr/>
              <a:tblGrid>
                <a:gridCol w="1368425"/>
              </a:tblGrid>
              <a:tr h="3600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en-US" sz="9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дети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32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Определить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стиль  текста</a:t>
                      </a: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538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0,5 –  минуты</a:t>
                      </a:r>
                      <a:endParaRPr lang="ru-RU" sz="9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7" marR="685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6" name="Прямоугольник 35"/>
          <p:cNvSpPr/>
          <p:nvPr/>
        </p:nvSpPr>
        <p:spPr>
          <a:xfrm rot="16200000">
            <a:off x="-316695" y="2089511"/>
            <a:ext cx="109505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ln w="1905"/>
                <a:gradFill>
                  <a:gsLst>
                    <a:gs pos="0">
                      <a:srgbClr val="1AB39F">
                        <a:shade val="20000"/>
                        <a:satMod val="200000"/>
                      </a:srgbClr>
                    </a:gs>
                    <a:gs pos="78000">
                      <a:srgbClr val="1AB39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1AB39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32867" name="Заголовок 1"/>
          <p:cNvSpPr txBox="1">
            <a:spLocks/>
          </p:cNvSpPr>
          <p:nvPr/>
        </p:nvSpPr>
        <p:spPr bwMode="auto">
          <a:xfrm>
            <a:off x="142875" y="285750"/>
            <a:ext cx="86868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 smtClean="0">
                <a:solidFill>
                  <a:prstClr val="black"/>
                </a:solidFill>
                <a:latin typeface="Franklin Gothic Medium" pitchFamily="34" charset="0"/>
                <a:cs typeface="Arial" charset="0"/>
              </a:rPr>
              <a:t>ВВЕДЕНИЕ В ПРЕДМЕТНУЮ ОБЛАСТЬ</a:t>
            </a:r>
            <a:br>
              <a:rPr lang="ru-RU" altLang="ru-RU" sz="2000" b="1" smtClean="0">
                <a:solidFill>
                  <a:prstClr val="black"/>
                </a:solidFill>
                <a:latin typeface="Franklin Gothic Medium" pitchFamily="34" charset="0"/>
                <a:cs typeface="Arial" charset="0"/>
              </a:rPr>
            </a:br>
            <a:r>
              <a:rPr lang="ru-RU" altLang="ru-RU" sz="2000" b="1" smtClean="0">
                <a:solidFill>
                  <a:prstClr val="black"/>
                </a:solidFill>
                <a:latin typeface="Franklin Gothic Medium" pitchFamily="34" charset="0"/>
                <a:cs typeface="Arial" charset="0"/>
              </a:rPr>
              <a:t>(ОПИСАНИЕ СИТУАЦИИ </a:t>
            </a:r>
            <a:r>
              <a:rPr lang="ru-RU" altLang="ru-RU" sz="2000" b="1" smtClean="0">
                <a:solidFill>
                  <a:srgbClr val="000000"/>
                </a:solidFill>
                <a:latin typeface="Franklin Gothic Medium" pitchFamily="34" charset="0"/>
                <a:cs typeface="Arial" charset="0"/>
              </a:rPr>
              <a:t>«КАК БУДЕТ»)</a:t>
            </a:r>
            <a:r>
              <a:rPr lang="ru-RU" altLang="ru-RU" sz="3000" b="1" smtClean="0">
                <a:solidFill>
                  <a:srgbClr val="000000"/>
                </a:solidFill>
                <a:latin typeface="Franklin Gothic Medium" pitchFamily="34" charset="0"/>
                <a:cs typeface="Arial" charset="0"/>
              </a:rPr>
              <a:t/>
            </a:r>
            <a:br>
              <a:rPr lang="ru-RU" altLang="ru-RU" sz="3000" b="1" smtClean="0">
                <a:solidFill>
                  <a:srgbClr val="000000"/>
                </a:solidFill>
                <a:latin typeface="Franklin Gothic Medium" pitchFamily="34" charset="0"/>
                <a:cs typeface="Arial" charset="0"/>
              </a:rPr>
            </a:br>
            <a:endParaRPr lang="ru-RU" altLang="ru-RU" sz="3000" b="1" smtClean="0">
              <a:solidFill>
                <a:srgbClr val="000000"/>
              </a:solidFill>
              <a:latin typeface="Franklin Gothic Medium" pitchFamily="34" charset="0"/>
              <a:cs typeface="Arial" charset="0"/>
            </a:endParaRPr>
          </a:p>
        </p:txBody>
      </p:sp>
      <p:sp>
        <p:nvSpPr>
          <p:cNvPr id="32868" name="Прямоугольник 51"/>
          <p:cNvSpPr>
            <a:spLocks noChangeArrowheads="1"/>
          </p:cNvSpPr>
          <p:nvPr/>
        </p:nvSpPr>
        <p:spPr bwMode="auto">
          <a:xfrm>
            <a:off x="4787900" y="260350"/>
            <a:ext cx="3902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smtClean="0">
                <a:solidFill>
                  <a:prstClr val="black"/>
                </a:solidFill>
                <a:latin typeface="Franklin Gothic Medium" pitchFamily="34" charset="0"/>
                <a:cs typeface="Arial" charset="0"/>
              </a:rPr>
              <a:t>Карта текущего состояния процесса</a:t>
            </a:r>
            <a:endParaRPr lang="ru-RU" alt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7" name="Стрелка вправо 56"/>
          <p:cNvSpPr/>
          <p:nvPr/>
        </p:nvSpPr>
        <p:spPr>
          <a:xfrm>
            <a:off x="5868144" y="2204864"/>
            <a:ext cx="503684" cy="287337"/>
          </a:xfrm>
          <a:prstGeom prst="rightArrow">
            <a:avLst>
              <a:gd name="adj1" fmla="val 50000"/>
              <a:gd name="adj2" fmla="val 4394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9" name="Стрелка вправо 48"/>
          <p:cNvSpPr/>
          <p:nvPr/>
        </p:nvSpPr>
        <p:spPr>
          <a:xfrm>
            <a:off x="8028384" y="2132856"/>
            <a:ext cx="432048" cy="33813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84213" y="3716338"/>
          <a:ext cx="1166812" cy="1041400"/>
        </p:xfrm>
        <a:graphic>
          <a:graphicData uri="http://schemas.openxmlformats.org/drawingml/2006/table">
            <a:tbl>
              <a:tblPr/>
              <a:tblGrid>
                <a:gridCol w="1166812"/>
              </a:tblGrid>
              <a:tr h="3156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en-US" sz="9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дети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aseline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03" marR="68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706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Определение основной 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мысли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03" marR="68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55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1-2  минуты</a:t>
                      </a:r>
                      <a:endParaRPr lang="ru-RU" sz="9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03" marR="685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2" name="Стрелка вправо 51"/>
          <p:cNvSpPr/>
          <p:nvPr/>
        </p:nvSpPr>
        <p:spPr>
          <a:xfrm>
            <a:off x="8629650" y="4005065"/>
            <a:ext cx="514350" cy="288032"/>
          </a:xfrm>
          <a:prstGeom prst="rightArrow">
            <a:avLst>
              <a:gd name="adj1" fmla="val 50000"/>
              <a:gd name="adj2" fmla="val 5281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5" name="Стрелка вправо 54"/>
          <p:cNvSpPr/>
          <p:nvPr/>
        </p:nvSpPr>
        <p:spPr>
          <a:xfrm>
            <a:off x="179512" y="5877272"/>
            <a:ext cx="461963" cy="412750"/>
          </a:xfrm>
          <a:prstGeom prst="rightArrow">
            <a:avLst>
              <a:gd name="adj1" fmla="val 50000"/>
              <a:gd name="adj2" fmla="val 5281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8" name="Стрелка вправо 57"/>
          <p:cNvSpPr/>
          <p:nvPr/>
        </p:nvSpPr>
        <p:spPr>
          <a:xfrm>
            <a:off x="2915816" y="6021288"/>
            <a:ext cx="504056" cy="288032"/>
          </a:xfrm>
          <a:prstGeom prst="rightArrow">
            <a:avLst>
              <a:gd name="adj1" fmla="val 50000"/>
              <a:gd name="adj2" fmla="val 5281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9" name="Стрелка вправо 38"/>
          <p:cNvSpPr/>
          <p:nvPr/>
        </p:nvSpPr>
        <p:spPr>
          <a:xfrm>
            <a:off x="0" y="4077072"/>
            <a:ext cx="539552" cy="288031"/>
          </a:xfrm>
          <a:prstGeom prst="rightArrow">
            <a:avLst>
              <a:gd name="adj1" fmla="val 50000"/>
              <a:gd name="adj2" fmla="val 7111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 rot="16200000">
            <a:off x="1819726" y="5893242"/>
            <a:ext cx="1296147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ln w="1905"/>
                <a:gradFill>
                  <a:gsLst>
                    <a:gs pos="0">
                      <a:srgbClr val="1AB39F">
                        <a:shade val="20000"/>
                        <a:satMod val="200000"/>
                      </a:srgbClr>
                    </a:gs>
                    <a:gs pos="78000">
                      <a:srgbClr val="1AB39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1AB39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лексика</a:t>
            </a:r>
          </a:p>
        </p:txBody>
      </p:sp>
    </p:spTree>
    <p:extLst>
      <p:ext uri="{BB962C8B-B14F-4D97-AF65-F5344CB8AC3E}">
        <p14:creationId xmlns:p14="http://schemas.microsoft.com/office/powerpoint/2010/main" val="13651078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Заголовок 1"/>
          <p:cNvSpPr txBox="1">
            <a:spLocks/>
          </p:cNvSpPr>
          <p:nvPr/>
        </p:nvSpPr>
        <p:spPr>
          <a:xfrm>
            <a:off x="571500" y="285750"/>
            <a:ext cx="8229600" cy="295275"/>
          </a:xfrm>
          <a:prstGeom prst="rect">
            <a:avLst/>
          </a:prstGeom>
        </p:spPr>
        <p:txBody>
          <a:bodyPr lIns="0" rIns="0" bIns="0" anchor="b"/>
          <a:lstStyle/>
          <a:p>
            <a:pPr algn="ctr">
              <a:spcBef>
                <a:spcPct val="0"/>
              </a:spcBef>
              <a:defRPr/>
            </a:pPr>
            <a:endParaRPr lang="ru-RU" sz="2000" b="1" dirty="0">
              <a:solidFill>
                <a:srgbClr val="4E5B6F"/>
              </a:solidFill>
              <a:latin typeface="Franklin Gothic Medium"/>
              <a:cs typeface="Arial" charset="0"/>
            </a:endParaRPr>
          </a:p>
        </p:txBody>
      </p:sp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827088" y="1484313"/>
          <a:ext cx="1327150" cy="1008062"/>
        </p:xfrm>
        <a:graphic>
          <a:graphicData uri="http://schemas.openxmlformats.org/drawingml/2006/table">
            <a:tbl>
              <a:tblPr/>
              <a:tblGrid>
                <a:gridCol w="1327150"/>
              </a:tblGrid>
              <a:tr h="354119">
                <a:tc>
                  <a:txBody>
                    <a:bodyPr/>
                    <a:lstStyle/>
                    <a:p>
                      <a:pPr algn="ctr"/>
                      <a:r>
                        <a:rPr lang="ru-RU" altLang="en-US" sz="9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дети </a:t>
                      </a:r>
                    </a:p>
                  </a:txBody>
                  <a:tcPr marL="68633" marR="68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905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Незнакомые слова (толкование)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633" marR="68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33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2-3 </a:t>
                      </a:r>
                      <a:r>
                        <a:rPr lang="ru-RU" sz="9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 минуты</a:t>
                      </a:r>
                      <a:endParaRPr lang="ru-RU" sz="9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633" marR="68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" name="Таблица 47"/>
          <p:cNvGraphicFramePr>
            <a:graphicFrameLocks noGrp="1"/>
          </p:cNvGraphicFramePr>
          <p:nvPr/>
        </p:nvGraphicFramePr>
        <p:xfrm>
          <a:off x="2987675" y="1484313"/>
          <a:ext cx="1298575" cy="1009650"/>
        </p:xfrm>
        <a:graphic>
          <a:graphicData uri="http://schemas.openxmlformats.org/drawingml/2006/table">
            <a:tbl>
              <a:tblPr/>
              <a:tblGrid>
                <a:gridCol w="1298575"/>
              </a:tblGrid>
              <a:tr h="2743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en-US" sz="9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дети </a:t>
                      </a:r>
                    </a:p>
                    <a:p>
                      <a:pPr algn="ctr"/>
                      <a:r>
                        <a:rPr lang="ru-RU" altLang="en-US" sz="9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745" marR="6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732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 многозначные слова//переносное</a:t>
                      </a:r>
                      <a:r>
                        <a:rPr lang="ru-RU" sz="900" baseline="0" dirty="0" smtClean="0">
                          <a:latin typeface="+mn-lt"/>
                          <a:ea typeface="Calibri"/>
                          <a:cs typeface="Times New Roman"/>
                        </a:rPr>
                        <a:t> значение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745" marR="6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62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 3-5  минут</a:t>
                      </a:r>
                      <a:endParaRPr lang="ru-RU" sz="9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745" marR="68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/>
        </p:nvGraphicFramePr>
        <p:xfrm>
          <a:off x="5076825" y="1484313"/>
          <a:ext cx="1368425" cy="1079501"/>
        </p:xfrm>
        <a:graphic>
          <a:graphicData uri="http://schemas.openxmlformats.org/drawingml/2006/table">
            <a:tbl>
              <a:tblPr/>
              <a:tblGrid>
                <a:gridCol w="1368425"/>
              </a:tblGrid>
              <a:tr h="3598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en-US" sz="9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дети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en-US" sz="9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623" marR="68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0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 определение средств выразительности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623" marR="68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11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1-3</a:t>
                      </a:r>
                      <a:r>
                        <a:rPr lang="ru-RU" sz="9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9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минуты</a:t>
                      </a:r>
                      <a:endParaRPr lang="ru-RU" sz="9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623" marR="686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7" name="Таблица 86"/>
          <p:cNvGraphicFramePr>
            <a:graphicFrameLocks noGrp="1"/>
          </p:cNvGraphicFramePr>
          <p:nvPr/>
        </p:nvGraphicFramePr>
        <p:xfrm>
          <a:off x="3276600" y="3789363"/>
          <a:ext cx="1655763" cy="1319211"/>
        </p:xfrm>
        <a:graphic>
          <a:graphicData uri="http://schemas.openxmlformats.org/drawingml/2006/table">
            <a:tbl>
              <a:tblPr/>
              <a:tblGrid>
                <a:gridCol w="1655763"/>
              </a:tblGrid>
              <a:tr h="3502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en-US" sz="9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дети </a:t>
                      </a: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57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Характеристика предложения по наличию грамматической основы 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11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6-8  минут</a:t>
                      </a:r>
                      <a:endParaRPr lang="ru-RU" sz="9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0" marR="685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9" name="Таблица 88"/>
          <p:cNvGraphicFramePr>
            <a:graphicFrameLocks noGrp="1"/>
          </p:cNvGraphicFramePr>
          <p:nvPr/>
        </p:nvGraphicFramePr>
        <p:xfrm>
          <a:off x="5795963" y="3860800"/>
          <a:ext cx="1439862" cy="1223963"/>
        </p:xfrm>
        <a:graphic>
          <a:graphicData uri="http://schemas.openxmlformats.org/drawingml/2006/table">
            <a:tbl>
              <a:tblPr/>
              <a:tblGrid>
                <a:gridCol w="1439862"/>
              </a:tblGrid>
              <a:tr h="3350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en-US" sz="9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дети </a:t>
                      </a: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97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+mn-lt"/>
                          <a:ea typeface="Calibri"/>
                          <a:cs typeface="Times New Roman"/>
                        </a:rPr>
                        <a:t>Выполнение разборов № 1, 2, 3, 4</a:t>
                      </a:r>
                      <a:endParaRPr lang="ru-RU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91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5-7 минут</a:t>
                      </a:r>
                      <a:endParaRPr lang="ru-RU" sz="9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114" name="Скругленный прямоугольник 113"/>
          <p:cNvSpPr/>
          <p:nvPr/>
        </p:nvSpPr>
        <p:spPr>
          <a:xfrm>
            <a:off x="6659563" y="5373688"/>
            <a:ext cx="1728787" cy="863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FF0000"/>
                </a:solidFill>
              </a:rPr>
              <a:t>ВПП (время протекания процесса)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FF0000"/>
                </a:solidFill>
              </a:rPr>
              <a:t> 29,5–  37 минут</a:t>
            </a:r>
          </a:p>
        </p:txBody>
      </p:sp>
      <p:sp>
        <p:nvSpPr>
          <p:cNvPr id="32" name="Стрелка вправо 31"/>
          <p:cNvSpPr/>
          <p:nvPr/>
        </p:nvSpPr>
        <p:spPr>
          <a:xfrm>
            <a:off x="2339752" y="1772816"/>
            <a:ext cx="376238" cy="328613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3" name="Стрелка вправо 32"/>
          <p:cNvSpPr/>
          <p:nvPr/>
        </p:nvSpPr>
        <p:spPr>
          <a:xfrm>
            <a:off x="4500563" y="1844675"/>
            <a:ext cx="354012" cy="328613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5" name="Стрелка вправо 34"/>
          <p:cNvSpPr/>
          <p:nvPr/>
        </p:nvSpPr>
        <p:spPr>
          <a:xfrm>
            <a:off x="2555776" y="4293096"/>
            <a:ext cx="638175" cy="433388"/>
          </a:xfrm>
          <a:prstGeom prst="rightArrow">
            <a:avLst>
              <a:gd name="adj1" fmla="val 50000"/>
              <a:gd name="adj2" fmla="val 4301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7" name="Стрелка вправо 36"/>
          <p:cNvSpPr/>
          <p:nvPr/>
        </p:nvSpPr>
        <p:spPr>
          <a:xfrm>
            <a:off x="5076056" y="4293096"/>
            <a:ext cx="546100" cy="37306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3858" name="Заголовок 1"/>
          <p:cNvSpPr txBox="1">
            <a:spLocks/>
          </p:cNvSpPr>
          <p:nvPr/>
        </p:nvSpPr>
        <p:spPr bwMode="auto">
          <a:xfrm>
            <a:off x="142875" y="285750"/>
            <a:ext cx="86868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 smtClean="0">
                <a:solidFill>
                  <a:prstClr val="black"/>
                </a:solidFill>
                <a:latin typeface="Franklin Gothic Medium" pitchFamily="34" charset="0"/>
                <a:cs typeface="Arial" charset="0"/>
              </a:rPr>
              <a:t>ВВЕДЕНИЕ В ПРЕДМЕТНУЮ ОБЛАСТЬ</a:t>
            </a:r>
            <a:br>
              <a:rPr lang="ru-RU" altLang="ru-RU" sz="2000" b="1" smtClean="0">
                <a:solidFill>
                  <a:prstClr val="black"/>
                </a:solidFill>
                <a:latin typeface="Franklin Gothic Medium" pitchFamily="34" charset="0"/>
                <a:cs typeface="Arial" charset="0"/>
              </a:rPr>
            </a:br>
            <a:r>
              <a:rPr lang="ru-RU" altLang="ru-RU" sz="2000" b="1" smtClean="0">
                <a:solidFill>
                  <a:prstClr val="black"/>
                </a:solidFill>
                <a:latin typeface="Franklin Gothic Medium" pitchFamily="34" charset="0"/>
                <a:cs typeface="Arial" charset="0"/>
              </a:rPr>
              <a:t>(ОПИСАНИЕ СИТУАЦИИ «</a:t>
            </a:r>
            <a:r>
              <a:rPr lang="ru-RU" altLang="ru-RU" sz="2000" b="1" smtClean="0">
                <a:solidFill>
                  <a:srgbClr val="000000"/>
                </a:solidFill>
                <a:latin typeface="Franklin Gothic Medium" pitchFamily="34" charset="0"/>
                <a:cs typeface="Arial" charset="0"/>
              </a:rPr>
              <a:t>КАК БУДЕТ»)</a:t>
            </a:r>
            <a:r>
              <a:rPr lang="ru-RU" altLang="ru-RU" sz="3000" b="1" smtClean="0">
                <a:solidFill>
                  <a:srgbClr val="000000"/>
                </a:solidFill>
                <a:latin typeface="Franklin Gothic Medium" pitchFamily="34" charset="0"/>
                <a:cs typeface="Arial" charset="0"/>
              </a:rPr>
              <a:t/>
            </a:r>
            <a:br>
              <a:rPr lang="ru-RU" altLang="ru-RU" sz="3000" b="1" smtClean="0">
                <a:solidFill>
                  <a:srgbClr val="000000"/>
                </a:solidFill>
                <a:latin typeface="Franklin Gothic Medium" pitchFamily="34" charset="0"/>
                <a:cs typeface="Arial" charset="0"/>
              </a:rPr>
            </a:br>
            <a:r>
              <a:rPr lang="ru-RU" altLang="ru-RU" sz="2000" b="1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3000" b="1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33859" name="Прямоугольник 51"/>
          <p:cNvSpPr>
            <a:spLocks noChangeArrowheads="1"/>
          </p:cNvSpPr>
          <p:nvPr/>
        </p:nvSpPr>
        <p:spPr bwMode="auto">
          <a:xfrm>
            <a:off x="4787900" y="260350"/>
            <a:ext cx="3902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smtClean="0">
                <a:solidFill>
                  <a:prstClr val="black"/>
                </a:solidFill>
                <a:latin typeface="Franklin Gothic Medium" pitchFamily="34" charset="0"/>
                <a:cs typeface="Arial" charset="0"/>
              </a:rPr>
              <a:t>Карта текущего состояния процесса</a:t>
            </a:r>
            <a:endParaRPr lang="ru-RU" altLang="ru-RU" sz="180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9" name="Стрелка вправо 48"/>
          <p:cNvSpPr/>
          <p:nvPr/>
        </p:nvSpPr>
        <p:spPr>
          <a:xfrm>
            <a:off x="6804248" y="1916832"/>
            <a:ext cx="647129" cy="338137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71550" y="3789363"/>
          <a:ext cx="1368425" cy="1439882"/>
        </p:xfrm>
        <a:graphic>
          <a:graphicData uri="http://schemas.openxmlformats.org/drawingml/2006/table">
            <a:tbl>
              <a:tblPr/>
              <a:tblGrid>
                <a:gridCol w="1368425"/>
              </a:tblGrid>
              <a:tr h="3124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en-US" sz="9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дети </a:t>
                      </a:r>
                    </a:p>
                  </a:txBody>
                  <a:tcPr marL="68517" marR="68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88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Знаки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Завершения, выделения, разделения 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 dirty="0" smtClean="0">
                          <a:latin typeface="+mn-lt"/>
                          <a:ea typeface="Calibri"/>
                          <a:cs typeface="Times New Roman"/>
                        </a:rPr>
                        <a:t>Расставить  знаки препинания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17" marR="68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387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3-4  минуты</a:t>
                      </a:r>
                      <a:endParaRPr lang="ru-RU" sz="9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17" marR="685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2" name="Прямоугольник 41"/>
          <p:cNvSpPr/>
          <p:nvPr/>
        </p:nvSpPr>
        <p:spPr>
          <a:xfrm rot="16200000">
            <a:off x="-201722" y="1794011"/>
            <a:ext cx="136815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>
                <a:ln w="1905"/>
                <a:gradFill>
                  <a:gsLst>
                    <a:gs pos="0">
                      <a:srgbClr val="1AB39F">
                        <a:shade val="20000"/>
                        <a:satMod val="200000"/>
                      </a:srgbClr>
                    </a:gs>
                    <a:gs pos="78000">
                      <a:srgbClr val="1AB39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1AB39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Лексика </a:t>
            </a:r>
            <a:r>
              <a:rPr lang="ru-RU" sz="2400" b="1" dirty="0">
                <a:ln w="1905"/>
                <a:gradFill>
                  <a:gsLst>
                    <a:gs pos="0">
                      <a:srgbClr val="1AB39F">
                        <a:shade val="20000"/>
                        <a:satMod val="200000"/>
                      </a:srgbClr>
                    </a:gs>
                    <a:gs pos="78000">
                      <a:srgbClr val="1AB39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1AB39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4" name="Прямоугольник 53"/>
          <p:cNvSpPr/>
          <p:nvPr/>
        </p:nvSpPr>
        <p:spPr>
          <a:xfrm rot="16200000">
            <a:off x="-283893" y="4396463"/>
            <a:ext cx="1440161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rgbClr val="1AB39F">
                        <a:shade val="20000"/>
                        <a:satMod val="200000"/>
                      </a:srgbClr>
                    </a:gs>
                    <a:gs pos="78000">
                      <a:srgbClr val="1AB39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1AB39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Синтаксис </a:t>
            </a:r>
          </a:p>
        </p:txBody>
      </p:sp>
    </p:spTree>
    <p:extLst>
      <p:ext uri="{BB962C8B-B14F-4D97-AF65-F5344CB8AC3E}">
        <p14:creationId xmlns:p14="http://schemas.microsoft.com/office/powerpoint/2010/main" val="5197810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2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3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4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2196</TotalTime>
  <Words>1098</Words>
  <Application>Microsoft Office PowerPoint</Application>
  <PresentationFormat>Экран (4:3)</PresentationFormat>
  <Paragraphs>346</Paragraphs>
  <Slides>15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Тема Office</vt:lpstr>
      <vt:lpstr>Волна</vt:lpstr>
      <vt:lpstr>Трек</vt:lpstr>
      <vt:lpstr>1_Трек</vt:lpstr>
      <vt:lpstr>2_Трек</vt:lpstr>
      <vt:lpstr>3_Трек</vt:lpstr>
      <vt:lpstr>think-cell Slide</vt:lpstr>
      <vt:lpstr>Презентация PowerPoint</vt:lpstr>
      <vt:lpstr>Паспорт проекта  «Оптимизация процесса комплексного анализа текста  в 5-6 классах»</vt:lpstr>
      <vt:lpstr>Команда проекта </vt:lpstr>
      <vt:lpstr>Презентация PowerPoint</vt:lpstr>
      <vt:lpstr>Презентация PowerPoint</vt:lpstr>
      <vt:lpstr>Пирамида проблем</vt:lpstr>
      <vt:lpstr>Презентация PowerPoint</vt:lpstr>
      <vt:lpstr>Презентация PowerPoint</vt:lpstr>
      <vt:lpstr>Презентация PowerPoint</vt:lpstr>
      <vt:lpstr>Достигнутые результаты (было и стало) </vt:lpstr>
      <vt:lpstr>Достигнутые результаты (было и стало) </vt:lpstr>
      <vt:lpstr>Достигнутые результаты (было и стало) </vt:lpstr>
      <vt:lpstr>Презентация PowerPoint</vt:lpstr>
      <vt:lpstr>Презентация PowerPoint</vt:lpstr>
      <vt:lpstr>Достигнутые результаты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Шиянова Елена Николаевна</dc:creator>
  <cp:lastModifiedBy>HP</cp:lastModifiedBy>
  <cp:revision>207</cp:revision>
  <cp:lastPrinted>2019-04-25T09:14:46Z</cp:lastPrinted>
  <dcterms:created xsi:type="dcterms:W3CDTF">2018-08-20T14:01:12Z</dcterms:created>
  <dcterms:modified xsi:type="dcterms:W3CDTF">2021-10-07T13:09:18Z</dcterms:modified>
</cp:coreProperties>
</file>