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0" r:id="rId2"/>
  </p:sldMasterIdLst>
  <p:notesMasterIdLst>
    <p:notesMasterId r:id="rId16"/>
  </p:notesMasterIdLst>
  <p:sldIdLst>
    <p:sldId id="313" r:id="rId3"/>
    <p:sldId id="276" r:id="rId4"/>
    <p:sldId id="277" r:id="rId5"/>
    <p:sldId id="314" r:id="rId6"/>
    <p:sldId id="315" r:id="rId7"/>
    <p:sldId id="294" r:id="rId8"/>
    <p:sldId id="316" r:id="rId9"/>
    <p:sldId id="290" r:id="rId10"/>
    <p:sldId id="291" r:id="rId11"/>
    <p:sldId id="297" r:id="rId12"/>
    <p:sldId id="298" r:id="rId13"/>
    <p:sldId id="299" r:id="rId14"/>
    <p:sldId id="293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5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5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1200" dirty="0" smtClean="0"/>
        </a:p>
        <a:p>
          <a:endParaRPr lang="ru-RU" sz="1200" dirty="0" smtClean="0"/>
        </a:p>
        <a:p>
          <a:r>
            <a:rPr lang="ru-RU" sz="1200" dirty="0" smtClean="0"/>
            <a:t>Федеральный </a:t>
          </a:r>
        </a:p>
        <a:p>
          <a:r>
            <a:rPr lang="ru-RU" sz="1200" dirty="0" smtClean="0"/>
            <a:t>уровень</a:t>
          </a:r>
          <a:endParaRPr lang="ru-RU" sz="1200" dirty="0"/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/>
        </a:p>
      </dgm:t>
    </dgm:pt>
    <dgm:pt modelId="{CBB2EDB4-08BF-49DB-9282-C363CE23E3D0}">
      <dgm:prSet phldrT="[Текст]" custT="1"/>
      <dgm:spPr>
        <a:solidFill>
          <a:srgbClr val="FFC000">
            <a:alpha val="70000"/>
          </a:srgbClr>
        </a:solidFill>
      </dgm:spPr>
      <dgm:t>
        <a:bodyPr/>
        <a:lstStyle/>
        <a:p>
          <a:r>
            <a:rPr lang="ru-RU" sz="1200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/>
        </a:p>
      </dgm:t>
    </dgm:pt>
    <dgm:pt modelId="{8380A261-4409-4C6B-8A07-0D64C5422F6D}">
      <dgm:prSet phldrT="[Текст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ru-RU" sz="1200" dirty="0"/>
            <a:t>Уровень организации</a:t>
          </a:r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-740" custLinFactNeighborY="-19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90C8FE-3A8D-45E4-9A39-BDF3A446EC7B}" type="presOf" srcId="{F014B99B-BC0F-4D51-AA35-03139CBC5BDF}" destId="{158BBE6D-1C8E-4142-827F-B1B32D20364B}" srcOrd="1" destOrd="0" presId="urn:microsoft.com/office/officeart/2005/8/layout/pyramid1"/>
    <dgm:cxn modelId="{97C7F96A-3BA1-4308-8E39-3BFDE72C1E2E}" type="presOf" srcId="{C055D918-0D48-44D3-9287-CAE1B93EB64A}" destId="{8C222443-D6D5-437E-8A06-7845FF64044F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8DDB096-099F-4112-A961-C710CDB61D76}" type="presOf" srcId="{8380A261-4409-4C6B-8A07-0D64C5422F6D}" destId="{3405B94A-B110-4EB0-B99D-680A85764021}" srcOrd="0" destOrd="0" presId="urn:microsoft.com/office/officeart/2005/8/layout/pyramid1"/>
    <dgm:cxn modelId="{BAF74DA1-1177-4452-A7D1-2BE1C330439A}" type="presOf" srcId="{8380A261-4409-4C6B-8A07-0D64C5422F6D}" destId="{EB789FCB-B92C-4A52-BB06-4A95FA62001B}" srcOrd="1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BF884041-C495-40C2-954D-ED460E0C9E42}" type="presOf" srcId="{F014B99B-BC0F-4D51-AA35-03139CBC5BDF}" destId="{47753778-DDCD-4F66-8671-0963E55AC1AB}" srcOrd="0" destOrd="0" presId="urn:microsoft.com/office/officeart/2005/8/layout/pyramid1"/>
    <dgm:cxn modelId="{0B9FD320-E29B-46AF-84E1-6690721FCFEE}" type="presOf" srcId="{CBB2EDB4-08BF-49DB-9282-C363CE23E3D0}" destId="{8064A9E2-4365-4891-A563-4210D9FE6047}" srcOrd="1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3F685047-840D-41BD-8B39-F56FDB0EDE37}" type="presOf" srcId="{CBB2EDB4-08BF-49DB-9282-C363CE23E3D0}" destId="{7099C5AD-A666-455F-9144-31509FAE35FB}" srcOrd="0" destOrd="0" presId="urn:microsoft.com/office/officeart/2005/8/layout/pyramid1"/>
    <dgm:cxn modelId="{82BDBF3A-2881-45E2-AB2C-5F61A5B42B5F}" type="presParOf" srcId="{8C222443-D6D5-437E-8A06-7845FF64044F}" destId="{8E592AC7-B094-488F-86DE-8B46AA43A5F7}" srcOrd="0" destOrd="0" presId="urn:microsoft.com/office/officeart/2005/8/layout/pyramid1"/>
    <dgm:cxn modelId="{EA83E697-AD0D-4913-86D5-33656CEA0F27}" type="presParOf" srcId="{8E592AC7-B094-488F-86DE-8B46AA43A5F7}" destId="{47753778-DDCD-4F66-8671-0963E55AC1AB}" srcOrd="0" destOrd="0" presId="urn:microsoft.com/office/officeart/2005/8/layout/pyramid1"/>
    <dgm:cxn modelId="{4E448365-C405-4CEF-8870-F8D1A88C9D12}" type="presParOf" srcId="{8E592AC7-B094-488F-86DE-8B46AA43A5F7}" destId="{158BBE6D-1C8E-4142-827F-B1B32D20364B}" srcOrd="1" destOrd="0" presId="urn:microsoft.com/office/officeart/2005/8/layout/pyramid1"/>
    <dgm:cxn modelId="{337BF233-12C0-4BDD-90E3-F69133FF1358}" type="presParOf" srcId="{8C222443-D6D5-437E-8A06-7845FF64044F}" destId="{08609C55-E487-4600-AFD0-8994D3888F22}" srcOrd="1" destOrd="0" presId="urn:microsoft.com/office/officeart/2005/8/layout/pyramid1"/>
    <dgm:cxn modelId="{77A2522E-13AF-4299-9ECB-CFB63F3BB5AA}" type="presParOf" srcId="{08609C55-E487-4600-AFD0-8994D3888F22}" destId="{7099C5AD-A666-455F-9144-31509FAE35FB}" srcOrd="0" destOrd="0" presId="urn:microsoft.com/office/officeart/2005/8/layout/pyramid1"/>
    <dgm:cxn modelId="{8E3AD56F-C12F-458B-B12F-F42324A0E8D8}" type="presParOf" srcId="{08609C55-E487-4600-AFD0-8994D3888F22}" destId="{8064A9E2-4365-4891-A563-4210D9FE6047}" srcOrd="1" destOrd="0" presId="urn:microsoft.com/office/officeart/2005/8/layout/pyramid1"/>
    <dgm:cxn modelId="{C478F6F5-99A0-47DC-B1F2-1A8B9BF9BD3E}" type="presParOf" srcId="{8C222443-D6D5-437E-8A06-7845FF64044F}" destId="{4E66420A-6794-4210-A8DC-A681DFE94B26}" srcOrd="2" destOrd="0" presId="urn:microsoft.com/office/officeart/2005/8/layout/pyramid1"/>
    <dgm:cxn modelId="{4292C827-C512-4D13-B1F5-23EDBB349984}" type="presParOf" srcId="{4E66420A-6794-4210-A8DC-A681DFE94B26}" destId="{3405B94A-B110-4EB0-B99D-680A85764021}" srcOrd="0" destOrd="0" presId="urn:microsoft.com/office/officeart/2005/8/layout/pyramid1"/>
    <dgm:cxn modelId="{BCDBC359-61E7-4D04-B6A8-8D8C987696F5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870803" y="0"/>
          <a:ext cx="1870804" cy="1415050"/>
        </a:xfrm>
        <a:prstGeom prst="trapezoid">
          <a:avLst>
            <a:gd name="adj" fmla="val 66104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уровень</a:t>
          </a:r>
          <a:endParaRPr lang="ru-RU" sz="1200" kern="1200" dirty="0"/>
        </a:p>
      </dsp:txBody>
      <dsp:txXfrm>
        <a:off x="1870803" y="0"/>
        <a:ext cx="1870804" cy="1415050"/>
      </dsp:txXfrm>
    </dsp:sp>
    <dsp:sp modelId="{7099C5AD-A666-455F-9144-31509FAE35FB}">
      <dsp:nvSpPr>
        <dsp:cNvPr id="0" name=""/>
        <dsp:cNvSpPr/>
      </dsp:nvSpPr>
      <dsp:spPr>
        <a:xfrm>
          <a:off x="928704" y="1428762"/>
          <a:ext cx="3741608" cy="1415050"/>
        </a:xfrm>
        <a:prstGeom prst="trapezoid">
          <a:avLst>
            <a:gd name="adj" fmla="val 66104"/>
          </a:avLst>
        </a:prstGeom>
        <a:solidFill>
          <a:srgbClr val="FFC0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Региональный уровень</a:t>
          </a:r>
        </a:p>
      </dsp:txBody>
      <dsp:txXfrm>
        <a:off x="1583485" y="1428762"/>
        <a:ext cx="2432045" cy="1415050"/>
      </dsp:txXfrm>
    </dsp:sp>
    <dsp:sp modelId="{3405B94A-B110-4EB0-B99D-680A85764021}">
      <dsp:nvSpPr>
        <dsp:cNvPr id="0" name=""/>
        <dsp:cNvSpPr/>
      </dsp:nvSpPr>
      <dsp:spPr>
        <a:xfrm>
          <a:off x="0" y="2802450"/>
          <a:ext cx="5612412" cy="1415050"/>
        </a:xfrm>
        <a:prstGeom prst="trapezoid">
          <a:avLst>
            <a:gd name="adj" fmla="val 66104"/>
          </a:avLst>
        </a:prstGeom>
        <a:solidFill>
          <a:schemeClr val="accent2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Уровень организации</a:t>
          </a:r>
        </a:p>
      </dsp:txBody>
      <dsp:txXfrm>
        <a:off x="982172" y="2802450"/>
        <a:ext cx="3648067" cy="1415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805" indent="-2830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007" indent="-22640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4809" indent="-22640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7613" indent="-22640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0416" indent="-2264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217" indent="-2264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020" indent="-2264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8822" indent="-2264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AA20CE2-2657-487F-8346-5B634EFDC818}" type="slidenum">
              <a:rPr lang="ru-RU" smtClean="0">
                <a:solidFill>
                  <a:prstClr val="black"/>
                </a:solidFill>
                <a:latin typeface="Calibri" pitchFamily="34" charset="0"/>
              </a:rPr>
              <a:pPr eaLnBrk="1" hangingPunct="1">
                <a:defRPr/>
              </a:pPr>
              <a:t>1</a:t>
            </a:fld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74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730403"/>
            <a:ext cx="5648623" cy="1204306"/>
          </a:xfrm>
        </p:spPr>
        <p:txBody>
          <a:bodyPr bIns="9143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470926"/>
            <a:ext cx="6511131" cy="329259"/>
          </a:xfrm>
        </p:spPr>
        <p:txBody>
          <a:bodyPr tIns="9143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3CC19-B4D4-4D58-8619-200B0960A2AF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D28C8-3593-49F7-8360-9B5360CA9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0923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F506-5FDC-40F9-A277-37F9915173B8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F530-66AC-4BA1-9D38-29D322A732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11636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8"/>
            <a:ext cx="5650992" cy="1207509"/>
          </a:xfrm>
        </p:spPr>
        <p:txBody>
          <a:bodyPr bIns="9143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1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C817E-A9EF-4C11-8F36-57C7D3D3EFA3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A3F8D-59C6-4021-9258-396631E2D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4397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1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D8D10-3C08-4B97-9EFD-2C446E035D6A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F9C4-AE1B-4D5A-BDE5-6EC2538E9D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25477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1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8ADBF-791F-4FD6-94E6-534A399B5894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371B-3868-44C5-B45A-6413DEFD1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02625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9B71-D33C-4BC6-A381-EC47CF89F4DB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Эффективное управление временем и ресурсами.                                                                                            </a:t>
            </a:r>
            <a:fld id="{994C37AD-D76B-4442-8885-BC74C48B5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6797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55CA-3DAF-4D38-810B-69C6A6A87207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E17D-FB7F-4E22-AEC8-3FE0F9C88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3139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4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618913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D2EF1-A76D-471F-B296-9907CE606840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434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3C2EBF-F558-4195-9B06-6D3B07C7625F}" type="slidenum">
              <a:rPr lang="ru-RU">
                <a:solidFill>
                  <a:srgbClr val="43434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4304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1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6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D57C-A1DF-47AC-AE8F-E4890A5CD938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D361C-42FF-49A6-90E7-21ACA8D8A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9665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3E95-4BFF-45AC-AD33-50B744F719D4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0844-B1F3-4DA5-B802-B98CC64D06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73967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480C0-31E3-442C-B444-DEE41345C6CF}" type="datetime1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D87A8-A649-4F33-828B-B256C5B2E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9696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D070D0-5926-40D7-893A-9C784F476411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000" cap="all" spc="200" baseline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3" tIns="9143" rIns="9143" bIns="9143" rtlCol="0" anchor="ctr">
            <a:normAutofit/>
          </a:bodyPr>
          <a:lstStyle>
            <a:lvl1pPr algn="ctr">
              <a:defRPr sz="16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0F79A6-0D1D-4A9E-AF6E-559CB1597F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76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1313" indent="-341313" algn="l" rtl="0" eaLnBrk="0" fontAlgn="base" hangingPunct="0">
        <a:spcBef>
          <a:spcPts val="800"/>
        </a:spcBef>
        <a:spcAft>
          <a:spcPct val="0"/>
        </a:spcAft>
        <a:buFont typeface="Arial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" indent="-161925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61925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63" indent="-173717" algn="l" defTabSz="914303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69" indent="-164574" algn="l" defTabSz="914303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45" indent="-164574" algn="l" defTabSz="914303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035" indent="-164574" algn="l" defTabSz="914303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1950" y="2276475"/>
            <a:ext cx="8458200" cy="11525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/>
              <a:t>«Оптимизация процесса </a:t>
            </a:r>
            <a:r>
              <a:rPr lang="ru-RU" altLang="ru-RU" sz="3000" b="1" dirty="0" smtClean="0"/>
              <a:t>Утреннего приёма детей </a:t>
            </a:r>
            <a:r>
              <a:rPr lang="ru-RU" altLang="ru-RU" sz="3000" b="1" dirty="0"/>
              <a:t>в школу в условиях </a:t>
            </a:r>
            <a:r>
              <a:rPr lang="en-US" altLang="ru-RU" sz="3000" b="1" dirty="0"/>
              <a:t>covid-19</a:t>
            </a:r>
            <a:r>
              <a:rPr lang="ru-RU" sz="3000" b="1" dirty="0"/>
              <a:t>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476250"/>
            <a:ext cx="8458200" cy="7429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000">
              <a:latin typeface="Franklin Gothic Medium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>
              <a:latin typeface="Franklin Gothic Medium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>
              <a:latin typeface="Franklin Gothic Medium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>
              <a:latin typeface="Franklin Gothic Medium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5653088"/>
            <a:ext cx="5727700" cy="595312"/>
          </a:xfrm>
          <a:prstGeom prst="rect">
            <a:avLst/>
          </a:prstGeom>
          <a:noFill/>
        </p:spPr>
        <p:txBody>
          <a:bodyPr lIns="91430" tIns="45716" rIns="91430" bIns="45716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0000"/>
                </a:solidFill>
                <a:latin typeface="Franklin Gothic Medium" pitchFamily="34" charset="0"/>
                <a:cs typeface="Arial" pitchFamily="34" charset="0"/>
              </a:rPr>
              <a:t>Должность Заместитель директора</a:t>
            </a:r>
          </a:p>
          <a:p>
            <a:pPr>
              <a:defRPr/>
            </a:pPr>
            <a:r>
              <a:rPr lang="ru-RU" sz="1600" b="1" dirty="0">
                <a:solidFill>
                  <a:srgbClr val="000000"/>
                </a:solidFill>
                <a:latin typeface="Franklin Gothic Medium" pitchFamily="34" charset="0"/>
                <a:cs typeface="Arial" pitchFamily="34" charset="0"/>
              </a:rPr>
              <a:t>Пронина Светлана Васильевна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663" y="6357938"/>
            <a:ext cx="6786562" cy="280987"/>
          </a:xfrm>
          <a:prstGeom prst="rect">
            <a:avLst/>
          </a:prstGeom>
          <a:noFill/>
        </p:spPr>
        <p:txBody>
          <a:bodyPr lIns="91430" tIns="45716" rIns="91430" bIns="45716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Franklin Gothic Medium" pitchFamily="34" charset="0"/>
                <a:cs typeface="Arial" pitchFamily="34" charset="0"/>
              </a:rPr>
              <a:t>ОГБОУ «</a:t>
            </a:r>
            <a:r>
              <a:rPr lang="ru-RU" sz="1200" dirty="0" err="1">
                <a:solidFill>
                  <a:srgbClr val="000000"/>
                </a:solidFill>
                <a:latin typeface="Franklin Gothic Medium" pitchFamily="34" charset="0"/>
                <a:cs typeface="Arial" pitchFamily="34" charset="0"/>
              </a:rPr>
              <a:t>Шебекинская</a:t>
            </a:r>
            <a:r>
              <a:rPr lang="ru-RU" sz="1200" dirty="0">
                <a:solidFill>
                  <a:srgbClr val="000000"/>
                </a:solidFill>
                <a:latin typeface="Franklin Gothic Medium" pitchFamily="34" charset="0"/>
                <a:cs typeface="Arial" pitchFamily="34" charset="0"/>
              </a:rPr>
              <a:t> СОШ с УИОП», </a:t>
            </a:r>
            <a:r>
              <a:rPr lang="ru-RU" sz="1200" dirty="0" smtClean="0">
                <a:solidFill>
                  <a:srgbClr val="000000"/>
                </a:solidFill>
                <a:latin typeface="Franklin Gothic Medium" pitchFamily="34" charset="0"/>
                <a:cs typeface="Arial" pitchFamily="34" charset="0"/>
              </a:rPr>
              <a:t>2021 </a:t>
            </a:r>
            <a:r>
              <a:rPr lang="ru-RU" sz="1200" dirty="0">
                <a:solidFill>
                  <a:srgbClr val="000000"/>
                </a:solidFill>
                <a:latin typeface="Franklin Gothic Medium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34822" name="TextBox 1"/>
          <p:cNvSpPr txBox="1">
            <a:spLocks noChangeArrowheads="1"/>
          </p:cNvSpPr>
          <p:nvPr/>
        </p:nvSpPr>
        <p:spPr bwMode="auto">
          <a:xfrm>
            <a:off x="827088" y="1557338"/>
            <a:ext cx="74898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Областное государственное бюджетное общеобразовательное учреждение «Шебекинская средняя общеобразовательная школа с углублённым изучением отдельных предметов» Белгородской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900606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428604"/>
            <a:ext cx="8648700" cy="6318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1015F"/>
                </a:solidFill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340435" y="1289718"/>
            <a:ext cx="8636000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96863" y="1249047"/>
            <a:ext cx="176285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+mn-lt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4286248" y="1714488"/>
            <a:ext cx="15253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lvl="0" indent="-228600" defTabSz="912813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Сделана разметка для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потоков детей по школе;</a:t>
            </a: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494344" y="1557022"/>
            <a:ext cx="10398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4355976" y="1418034"/>
            <a:ext cx="103981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solidFill>
                  <a:srgbClr val="00B050"/>
                </a:solidFill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10</a:t>
            </a:fld>
            <a:endParaRPr lang="ru-RU" sz="1400"/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494344" y="1816716"/>
            <a:ext cx="1850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Пересечение потоков детей при движении в класс.</a:t>
            </a:r>
          </a:p>
        </p:txBody>
      </p:sp>
      <p:pic>
        <p:nvPicPr>
          <p:cNvPr id="32888" name="Picture 1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587" y="1465769"/>
            <a:ext cx="1573213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3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>
            <a:off x="3532188" y="1436688"/>
            <a:ext cx="936625" cy="936625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3-5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мин</a:t>
            </a:r>
          </a:p>
        </p:txBody>
      </p:sp>
      <p:cxnSp>
        <p:nvCxnSpPr>
          <p:cNvPr id="63" name="Прямая соединительная линия 62"/>
          <p:cNvCxnSpPr>
            <a:endCxn id="17" idx="2"/>
          </p:cNvCxnSpPr>
          <p:nvPr/>
        </p:nvCxnSpPr>
        <p:spPr>
          <a:xfrm>
            <a:off x="2222500" y="1905000"/>
            <a:ext cx="1309688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93662" y="1522413"/>
            <a:ext cx="2192321" cy="803275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Большое количество детей к первому уроку скапливается у входа в школу;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464646"/>
                </a:solidFill>
              </a:rPr>
              <a:t>(мин.)</a:t>
            </a:r>
            <a:endParaRPr lang="ru-RU" sz="1000" b="1" dirty="0">
              <a:solidFill>
                <a:srgbClr val="464646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1285860"/>
            <a:ext cx="0" cy="51800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/>
          <p:cNvSpPr/>
          <p:nvPr/>
        </p:nvSpPr>
        <p:spPr>
          <a:xfrm>
            <a:off x="3643306" y="3214686"/>
            <a:ext cx="906462" cy="755650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5</a:t>
            </a:r>
            <a:r>
              <a:rPr lang="ru-RU" sz="1400" b="1" dirty="0" smtClean="0">
                <a:solidFill>
                  <a:prstClr val="black"/>
                </a:solidFill>
              </a:rPr>
              <a:t>-7 </a:t>
            </a:r>
            <a:r>
              <a:rPr lang="ru-RU" sz="1400" b="1" dirty="0">
                <a:solidFill>
                  <a:prstClr val="black"/>
                </a:solidFill>
              </a:rPr>
              <a:t>мин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14282" y="3143248"/>
            <a:ext cx="2082800" cy="928694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Большое количество родителей желают пообщаться с учителем</a:t>
            </a:r>
            <a:endParaRPr lang="ru-RU" dirty="0">
              <a:solidFill>
                <a:srgbClr val="000000"/>
              </a:solidFill>
              <a:latin typeface="Franklin Gothic Book" pitchFamily="34" charset="0"/>
              <a:ea typeface="Calibri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464646"/>
                </a:solidFill>
              </a:rPr>
              <a:t>(мин</a:t>
            </a:r>
            <a:r>
              <a:rPr lang="ru-RU" sz="1000" b="1" dirty="0">
                <a:solidFill>
                  <a:srgbClr val="464646"/>
                </a:solidFill>
              </a:rPr>
              <a:t>.)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2285984" y="3571876"/>
            <a:ext cx="1328738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58750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0" y="6500834"/>
            <a:ext cx="446087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4572000" y="6500834"/>
            <a:ext cx="437197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14300" y="-73025"/>
            <a:ext cx="9053513" cy="7651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500" dirty="0">
                <a:solidFill>
                  <a:srgbClr val="464646"/>
                </a:solidFill>
              </a:rPr>
              <a:t>Достигнутые результаты (было и стало) </a:t>
            </a:r>
            <a:endParaRPr lang="ru-RU" sz="3000" dirty="0">
              <a:solidFill>
                <a:srgbClr val="464646"/>
              </a:solidFill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3643306" y="4983162"/>
            <a:ext cx="831857" cy="803291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1-2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мин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20663" y="4841875"/>
            <a:ext cx="2082800" cy="766763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Скопление детей в фойе у входа при проведении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термометрии</a:t>
            </a:r>
            <a:endParaRPr lang="ru-RU" alt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464646"/>
                </a:solidFill>
              </a:rPr>
              <a:t>(</a:t>
            </a:r>
            <a:r>
              <a:rPr lang="ru-RU" sz="1000" b="1" dirty="0">
                <a:solidFill>
                  <a:srgbClr val="464646"/>
                </a:solidFill>
              </a:rPr>
              <a:t>мин.)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303463" y="5300663"/>
            <a:ext cx="132873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8096250" y="1443038"/>
            <a:ext cx="936625" cy="936625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1-5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мин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011988" y="1905000"/>
            <a:ext cx="103028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714876" y="1428736"/>
            <a:ext cx="2389187" cy="912812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lnSpc>
                <a:spcPct val="115000"/>
              </a:lnSpc>
            </a:pPr>
            <a:r>
              <a:rPr lang="ru-RU" sz="900" dirty="0" smtClean="0">
                <a:solidFill>
                  <a:prstClr val="black"/>
                </a:solidFill>
                <a:ea typeface="Calibri"/>
                <a:cs typeface="Times New Roman"/>
              </a:rPr>
              <a:t>Уменьшилось количество детей у входа</a:t>
            </a:r>
            <a:endParaRPr lang="ru-RU" sz="9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464646"/>
                </a:solidFill>
              </a:rPr>
              <a:t>(мин.)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464646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4664075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072462" y="3071810"/>
            <a:ext cx="928694" cy="857256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1-2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мин.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714876" y="3143248"/>
            <a:ext cx="2297113" cy="928694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lnSpc>
                <a:spcPct val="115000"/>
              </a:lnSpc>
            </a:pPr>
            <a:r>
              <a:rPr lang="ru-RU" sz="900" dirty="0" smtClean="0">
                <a:solidFill>
                  <a:prstClr val="black"/>
                </a:solidFill>
                <a:ea typeface="Calibri"/>
                <a:cs typeface="Times New Roman"/>
              </a:rPr>
              <a:t>Уменьшилось количество родителей, общение происходит в </a:t>
            </a:r>
            <a:r>
              <a:rPr lang="ru-RU" sz="900" dirty="0" err="1" smtClean="0">
                <a:solidFill>
                  <a:prstClr val="black"/>
                </a:solidFill>
                <a:ea typeface="Calibri"/>
                <a:cs typeface="Times New Roman"/>
              </a:rPr>
              <a:t>соц</a:t>
            </a:r>
            <a:r>
              <a:rPr lang="ru-RU" sz="900" dirty="0" smtClean="0">
                <a:solidFill>
                  <a:prstClr val="black"/>
                </a:solidFill>
                <a:ea typeface="Calibri"/>
                <a:cs typeface="Times New Roman"/>
              </a:rPr>
              <a:t> сетях и по мобильной связи</a:t>
            </a:r>
            <a:endParaRPr lang="ru-RU" sz="9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464646"/>
                </a:solidFill>
              </a:rPr>
              <a:t>(мин.)</a:t>
            </a:r>
            <a:endParaRPr lang="ru-RU" sz="1600" b="1" dirty="0">
              <a:solidFill>
                <a:srgbClr val="464646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7072330" y="3571876"/>
            <a:ext cx="1022350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Блок-схема: узел 52"/>
          <p:cNvSpPr/>
          <p:nvPr/>
        </p:nvSpPr>
        <p:spPr>
          <a:xfrm>
            <a:off x="8143900" y="4929198"/>
            <a:ext cx="860400" cy="762016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0,1-0,2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мин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703763" y="4857760"/>
            <a:ext cx="2368567" cy="830253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lnSpc>
                <a:spcPct val="115000"/>
              </a:lnSpc>
            </a:pPr>
            <a:r>
              <a:rPr lang="ru-RU" sz="900" dirty="0" smtClean="0">
                <a:solidFill>
                  <a:prstClr val="black"/>
                </a:solidFill>
                <a:ea typeface="Calibri"/>
                <a:cs typeface="Times New Roman"/>
              </a:rPr>
              <a:t>Отсутствует скопление детей при проведении термометрии</a:t>
            </a:r>
            <a:endParaRPr lang="ru-RU" sz="9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b="1" dirty="0" smtClean="0">
                <a:solidFill>
                  <a:srgbClr val="464646"/>
                </a:solidFill>
              </a:rPr>
              <a:t>(</a:t>
            </a:r>
            <a:r>
              <a:rPr lang="ru-RU" sz="1550" b="1" dirty="0">
                <a:solidFill>
                  <a:srgbClr val="464646"/>
                </a:solidFill>
              </a:rPr>
              <a:t>мин.)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143768" y="5286388"/>
            <a:ext cx="1011238" cy="7938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/>
          </p:cNvPr>
          <p:cNvSpPr/>
          <p:nvPr/>
        </p:nvSpPr>
        <p:spPr>
          <a:xfrm>
            <a:off x="0" y="476250"/>
            <a:ext cx="9144000" cy="63373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99488" y="6448425"/>
            <a:ext cx="436562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</a:t>
            </a:r>
            <a:endParaRPr lang="ru-RU" sz="140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250825" y="739775"/>
            <a:ext cx="1320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4932363" y="649288"/>
            <a:ext cx="1276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sp>
        <p:nvSpPr>
          <p:cNvPr id="38" name="TextBox 31"/>
          <p:cNvSpPr txBox="1">
            <a:spLocks noChangeArrowheads="1"/>
          </p:cNvSpPr>
          <p:nvPr/>
        </p:nvSpPr>
        <p:spPr bwMode="auto">
          <a:xfrm>
            <a:off x="0" y="1000108"/>
            <a:ext cx="423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 smtClean="0">
                <a:solidFill>
                  <a:srgbClr val="000000"/>
                </a:solidFill>
                <a:latin typeface="Franklin Gothic Medium" pitchFamily="34" charset="0"/>
              </a:rPr>
              <a:t>Большие временные затраты на </a:t>
            </a:r>
            <a:r>
              <a:rPr lang="ru-RU" altLang="ru-RU" sz="1000" dirty="0" smtClean="0">
                <a:solidFill>
                  <a:srgbClr val="000000"/>
                </a:solidFill>
                <a:latin typeface="Franklin Gothic Medium" pitchFamily="34" charset="0"/>
              </a:rPr>
              <a:t>утренний прием детей в условиях пандемии</a:t>
            </a:r>
            <a:endParaRPr lang="ru-RU" altLang="ru-RU" sz="1000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39" name="TextBox 31"/>
          <p:cNvSpPr txBox="1">
            <a:spLocks noChangeArrowheads="1"/>
          </p:cNvSpPr>
          <p:nvPr/>
        </p:nvSpPr>
        <p:spPr bwMode="auto">
          <a:xfrm>
            <a:off x="4643438" y="1000108"/>
            <a:ext cx="42362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lvl="0" algn="ctr">
              <a:buNone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Оптимизация процесса утреннего приема детей в школу в условиях </a:t>
            </a:r>
            <a:r>
              <a:rPr lang="en-US" altLang="ru-RU" sz="1100" cap="all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covid-19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>
            <a:off x="3532188" y="1436688"/>
            <a:ext cx="936625" cy="936625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3</a:t>
            </a:r>
            <a:r>
              <a:rPr lang="ru-RU" sz="1400" b="1" dirty="0" smtClean="0">
                <a:solidFill>
                  <a:prstClr val="black"/>
                </a:solidFill>
              </a:rPr>
              <a:t> – 7 мин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63" name="Прямая соединительная линия 62"/>
          <p:cNvCxnSpPr>
            <a:endCxn id="17" idx="2"/>
          </p:cNvCxnSpPr>
          <p:nvPr/>
        </p:nvCxnSpPr>
        <p:spPr>
          <a:xfrm>
            <a:off x="2222500" y="1905000"/>
            <a:ext cx="1309688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93662" y="1522413"/>
            <a:ext cx="2192321" cy="1192207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Скопление детей при переодевании в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гардеробе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464646"/>
                </a:solidFill>
              </a:rPr>
              <a:t>(мин</a:t>
            </a:r>
            <a:r>
              <a:rPr lang="ru-RU" sz="1600" b="1" dirty="0">
                <a:solidFill>
                  <a:srgbClr val="464646"/>
                </a:solidFill>
              </a:rPr>
              <a:t>.)</a:t>
            </a:r>
          </a:p>
          <a:p>
            <a:pPr lvl="0" algn="ctr">
              <a:lnSpc>
                <a:spcPct val="115000"/>
              </a:lnSpc>
            </a:pPr>
            <a:endParaRPr lang="ru-RU" sz="9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1285860"/>
            <a:ext cx="0" cy="51800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/>
          <p:cNvSpPr/>
          <p:nvPr/>
        </p:nvSpPr>
        <p:spPr>
          <a:xfrm>
            <a:off x="3585744" y="4156798"/>
            <a:ext cx="906462" cy="755650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3-5 мин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14282" y="4070276"/>
            <a:ext cx="2082800" cy="928694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Пересечение потоков детей при движении в класс.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464646"/>
                </a:solidFill>
              </a:rPr>
              <a:t>(мин</a:t>
            </a:r>
            <a:r>
              <a:rPr lang="ru-RU" sz="1000" b="1" dirty="0">
                <a:solidFill>
                  <a:srgbClr val="464646"/>
                </a:solidFill>
              </a:rPr>
              <a:t>.)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2329625" y="4534623"/>
            <a:ext cx="1328738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42844" y="2857496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27401" y="5805264"/>
            <a:ext cx="446087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4458411" y="5805264"/>
            <a:ext cx="437197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14300" y="-73025"/>
            <a:ext cx="9053513" cy="7651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500" dirty="0">
                <a:solidFill>
                  <a:srgbClr val="464646"/>
                </a:solidFill>
              </a:rPr>
              <a:t>Достигнутые результаты (было и стало) </a:t>
            </a:r>
            <a:endParaRPr lang="ru-RU" sz="3000" dirty="0">
              <a:solidFill>
                <a:srgbClr val="464646"/>
              </a:solidFill>
            </a:endParaRPr>
          </a:p>
        </p:txBody>
      </p:sp>
      <p:sp>
        <p:nvSpPr>
          <p:cNvPr id="46" name="Блок-схема: узел 45"/>
          <p:cNvSpPr/>
          <p:nvPr/>
        </p:nvSpPr>
        <p:spPr>
          <a:xfrm>
            <a:off x="8096250" y="1443038"/>
            <a:ext cx="936625" cy="936625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2-3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мин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011988" y="1905000"/>
            <a:ext cx="103028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714876" y="1428736"/>
            <a:ext cx="2389187" cy="1214446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lnSpc>
                <a:spcPct val="115000"/>
              </a:lnSpc>
            </a:pPr>
            <a:r>
              <a:rPr lang="ru-RU" sz="1000" b="1" dirty="0" smtClean="0">
                <a:solidFill>
                  <a:srgbClr val="464646"/>
                </a:solidFill>
              </a:rPr>
              <a:t>Отсутствует скопление детей в гардеробе</a:t>
            </a:r>
            <a:endParaRPr lang="ru-RU" sz="1000" dirty="0">
              <a:solidFill>
                <a:srgbClr val="000000"/>
              </a:solidFill>
              <a:latin typeface="Franklin Gothic Book"/>
              <a:ea typeface="Calibri"/>
              <a:cs typeface="Times New Roman"/>
            </a:endParaRPr>
          </a:p>
          <a:p>
            <a:pPr lvl="0" algn="ctr">
              <a:defRPr/>
            </a:pPr>
            <a:r>
              <a:rPr lang="ru-RU" sz="1600" b="1" dirty="0" smtClean="0">
                <a:solidFill>
                  <a:srgbClr val="464646"/>
                </a:solidFill>
              </a:rPr>
              <a:t>(</a:t>
            </a:r>
            <a:r>
              <a:rPr lang="ru-RU" sz="1600" b="1" dirty="0">
                <a:solidFill>
                  <a:srgbClr val="464646"/>
                </a:solidFill>
              </a:rPr>
              <a:t>мин.)</a:t>
            </a:r>
          </a:p>
          <a:p>
            <a:pPr lvl="0" algn="ctr">
              <a:lnSpc>
                <a:spcPct val="115000"/>
              </a:lnSpc>
            </a:pPr>
            <a:endParaRPr lang="ru-RU" sz="9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464646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4500562" y="2857496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096250" y="4033077"/>
            <a:ext cx="928694" cy="857256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1,5-2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мин.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714876" y="3871930"/>
            <a:ext cx="2297113" cy="1127040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000000"/>
              </a:solidFill>
              <a:latin typeface="Franklin Gothic Book"/>
              <a:ea typeface="Calibri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Franklin Gothic Book"/>
                <a:ea typeface="Calibri"/>
                <a:cs typeface="Times New Roman"/>
              </a:rPr>
              <a:t>Прекратилось пересечение потоков детей при движении</a:t>
            </a:r>
            <a:endParaRPr lang="ru-RU" alt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1100" dirty="0" smtClean="0">
                <a:solidFill>
                  <a:srgbClr val="000000"/>
                </a:solidFill>
                <a:latin typeface="Franklin Gothic Book"/>
                <a:ea typeface="Calibri"/>
                <a:cs typeface="Times New Roman"/>
              </a:rPr>
              <a:t> </a:t>
            </a:r>
            <a:endParaRPr lang="ru-RU" sz="1100" dirty="0">
              <a:solidFill>
                <a:srgbClr val="000000"/>
              </a:solidFill>
              <a:latin typeface="Franklin Gothic Book"/>
              <a:ea typeface="Calibri"/>
              <a:cs typeface="Times New Roman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464646"/>
                </a:solidFill>
              </a:rPr>
              <a:t>(мин.)</a:t>
            </a:r>
            <a:endParaRPr lang="ru-RU" sz="1600" b="1" dirty="0">
              <a:solidFill>
                <a:srgbClr val="464646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7104063" y="4461705"/>
            <a:ext cx="1022350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/>
          </p:cNvPr>
          <p:cNvSpPr/>
          <p:nvPr/>
        </p:nvSpPr>
        <p:spPr>
          <a:xfrm>
            <a:off x="0" y="476250"/>
            <a:ext cx="9144000" cy="63373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99488" y="6448425"/>
            <a:ext cx="436562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12</a:t>
            </a:r>
            <a:endParaRPr lang="ru-RU" sz="140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250825" y="739775"/>
            <a:ext cx="1320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4932363" y="649288"/>
            <a:ext cx="1276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0" y="1000108"/>
            <a:ext cx="423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000" dirty="0">
                <a:solidFill>
                  <a:srgbClr val="000000"/>
                </a:solidFill>
                <a:latin typeface="Franklin Gothic Medium" pitchFamily="34" charset="0"/>
              </a:rPr>
              <a:t>Большие временные затраты на утренний прием детей в условиях пандемии</a:t>
            </a:r>
            <a:endParaRPr lang="ru-RU" altLang="ru-RU" sz="1000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4780929" y="1000108"/>
            <a:ext cx="42362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lvl="0" algn="ctr" eaLnBrk="1" hangingPunct="1">
              <a:spcBef>
                <a:spcPts val="0"/>
              </a:spcBef>
              <a:buClrTx/>
              <a:buSzTx/>
              <a:buNone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утреннего приема детей в школу в условиях </a:t>
            </a:r>
            <a:r>
              <a:rPr lang="en-US" altLang="ru-RU" sz="1100" cap="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187624" y="2348880"/>
            <a:ext cx="1584176" cy="30963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1015F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8797" y="1507030"/>
            <a:ext cx="3600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Arial Narrow" panose="020B0606020202030204" pitchFamily="34" charset="0"/>
                <a:cs typeface="Times New Roman" pitchFamily="18" charset="0"/>
              </a:rPr>
              <a:t>ЭФФЕКТ</a:t>
            </a:r>
            <a:r>
              <a:rPr lang="ru-RU" altLang="ru-RU" b="1" dirty="0">
                <a:latin typeface="Arial Narrow" panose="020B0606020202030204" pitchFamily="34" charset="0"/>
                <a:cs typeface="Times New Roman" pitchFamily="18" charset="0"/>
              </a:rPr>
              <a:t> </a:t>
            </a:r>
            <a:endParaRPr lang="ru-RU" altLang="ru-RU" b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</a:rPr>
              <a:t>Сокращение временных потерь;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solidFill>
                <a:srgbClr val="01015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solidFill>
                <a:srgbClr val="01015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/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Оптимизация процесса утреннего приема детей в школу в условиях </a:t>
            </a:r>
            <a:r>
              <a:rPr lang="en-US" altLang="ru-RU" sz="1400" cap="all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covid-19</a:t>
            </a:r>
            <a:endParaRPr lang="ru-RU" altLang="ru-RU" sz="14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1268760"/>
            <a:ext cx="86409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1268760"/>
            <a:ext cx="0" cy="417646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6451899" y="1998132"/>
            <a:ext cx="648072" cy="43204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79199" y="3044752"/>
            <a:ext cx="648072" cy="43204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1412776"/>
            <a:ext cx="1584176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03648" y="16288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63%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3648" y="35637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18 мин.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562117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Arial Narrow" panose="020B0606020202030204" pitchFamily="34" charset="0"/>
              </a:rPr>
              <a:t>t</a:t>
            </a:r>
            <a:r>
              <a:rPr lang="ru-RU" i="1" dirty="0" smtClean="0">
                <a:latin typeface="Arial Narrow" panose="020B0606020202030204" pitchFamily="34" charset="0"/>
              </a:rPr>
              <a:t> протекания процесса</a:t>
            </a:r>
            <a:endParaRPr lang="ru-RU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44475" y="260649"/>
            <a:ext cx="8648700" cy="79208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itchFamily="18" charset="0"/>
              </a:rPr>
              <a:t>Паспорт проекта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утреннего приема детей в школу в условиях </a:t>
            </a:r>
            <a:r>
              <a:rPr lang="en-US" altLang="ru-RU" sz="1400" cap="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33362" y="1071547"/>
            <a:ext cx="8624917" cy="174093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06513" y="2888709"/>
            <a:ext cx="8608547" cy="1560563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ru-RU" altLang="en-US" sz="1100" dirty="0">
              <a:solidFill>
                <a:prstClr val="black"/>
              </a:solidFill>
              <a:latin typeface="Times New Roman" pitchFamily="18" charset="0"/>
              <a:ea typeface="Franklin Gothic Book" pitchFamily="34" charset="0"/>
              <a:cs typeface="Times New Roman" pitchFamily="18" charset="0"/>
            </a:endParaRPr>
          </a:p>
          <a:p>
            <a:pPr lv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269875" algn="l"/>
              </a:tabLst>
            </a:pPr>
            <a:r>
              <a:rPr lang="ru-RU" altLang="en-US" sz="11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1. Наличие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короновирусной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инфекции;</a:t>
            </a:r>
          </a:p>
          <a:p>
            <a:pPr lv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269875" algn="l"/>
              </a:tabLst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  2. Необходимость выполнения требований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Роспотребнадзора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;</a:t>
            </a:r>
          </a:p>
          <a:p>
            <a:pPr lv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269875" algn="l"/>
              </a:tabLst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  3. Большое количество детей в школе;</a:t>
            </a:r>
          </a:p>
          <a:p>
            <a:pPr lv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269875" algn="l"/>
              </a:tabLst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    4. Ежедневно происходящий процесс;</a:t>
            </a:r>
            <a:endParaRPr lang="ru-RU" altLang="ru-RU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260350" y="1309688"/>
            <a:ext cx="17700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  <a:latin typeface="+mn-lt"/>
              </a:rPr>
              <a:t>Общая информация 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254000" y="4462391"/>
            <a:ext cx="8600020" cy="89543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323528" y="2894625"/>
            <a:ext cx="25753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Обоснование выбора процесса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312444" y="4462390"/>
            <a:ext cx="152473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Цели проекта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187029" y="1071546"/>
            <a:ext cx="4689227" cy="15542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Наименование органа местного  самоуправления</a:t>
            </a:r>
            <a:r>
              <a:rPr lang="ru-RU" sz="1200" dirty="0" smtClean="0">
                <a:solidFill>
                  <a:schemeClr val="tx2"/>
                </a:solidFill>
              </a:rPr>
              <a:t>: МКУ «Управление образования </a:t>
            </a:r>
            <a:r>
              <a:rPr lang="ru-RU" sz="1200" dirty="0" err="1" smtClean="0">
                <a:solidFill>
                  <a:schemeClr val="tx2"/>
                </a:solidFill>
              </a:rPr>
              <a:t>Шебекинского</a:t>
            </a:r>
            <a:r>
              <a:rPr lang="ru-RU" sz="1200" dirty="0" smtClean="0">
                <a:solidFill>
                  <a:schemeClr val="tx2"/>
                </a:solidFill>
              </a:rPr>
              <a:t> городского округа».</a:t>
            </a:r>
          </a:p>
          <a:p>
            <a:pPr lvl="0"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Наименование отдела</a:t>
            </a:r>
            <a:r>
              <a:rPr lang="ru-RU" sz="1200" dirty="0" smtClean="0">
                <a:solidFill>
                  <a:schemeClr val="tx2"/>
                </a:solidFill>
              </a:rPr>
              <a:t>: </a:t>
            </a:r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ОГБОУ «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Шебекинская</a:t>
            </a:r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с УИОП», 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1200" b="1" dirty="0" smtClean="0">
                <a:solidFill>
                  <a:schemeClr val="tx2"/>
                </a:solidFill>
              </a:rPr>
              <a:t>Границы процесса: </a:t>
            </a:r>
            <a:r>
              <a:rPr lang="ru-RU" sz="1100" dirty="0" smtClean="0">
                <a:solidFill>
                  <a:schemeClr val="tx2"/>
                </a:solidFill>
                <a:cs typeface="Times New Roman" pitchFamily="18" charset="0"/>
              </a:rPr>
              <a:t>от появления ребёнка на пороге школы до входа ребёнка в  учебный кабинет</a:t>
            </a:r>
            <a:endParaRPr lang="ru-RU" altLang="en-US" sz="1100" dirty="0">
              <a:solidFill>
                <a:schemeClr val="tx2"/>
              </a:solidFill>
              <a:ea typeface="Franklin Gothic Book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Дата начала  проекта:   </a:t>
            </a:r>
            <a:r>
              <a:rPr lang="ru-RU" sz="1200" dirty="0" smtClean="0">
                <a:solidFill>
                  <a:schemeClr val="tx2"/>
                </a:solidFill>
              </a:rPr>
              <a:t>01.03.2021 г.</a:t>
            </a:r>
          </a:p>
          <a:p>
            <a:pPr algn="just"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Дата окончания проекта: </a:t>
            </a:r>
            <a:r>
              <a:rPr lang="ru-RU" sz="1200" dirty="0" smtClean="0">
                <a:solidFill>
                  <a:schemeClr val="tx2"/>
                </a:solidFill>
              </a:rPr>
              <a:t>31.05.2021г.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634" y="4372588"/>
            <a:ext cx="8042304" cy="13699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925"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</a:endParaRPr>
          </a:p>
          <a:p>
            <a:pPr marL="34925"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1015F"/>
                </a:solidFill>
              </a:rPr>
              <a:t>           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dirty="0" smtClean="0">
                <a:solidFill>
                  <a:srgbClr val="01015F"/>
                </a:solidFill>
              </a:rPr>
              <a:t> 1.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Сокращение времени процесса утреннего приёма детей в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школу с 13 – 24 до 3,7 – 5,8 мин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34925"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chemeClr val="tx2"/>
              </a:solidFill>
              <a:ea typeface="Franklin Gothic Book" pitchFamily="34" charset="0"/>
              <a:cs typeface="Times New Roman" pitchFamily="18" charset="0"/>
            </a:endParaRPr>
          </a:p>
          <a:p>
            <a:pPr marL="34925"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chemeClr val="tx2"/>
                </a:solidFill>
                <a:ea typeface="Franklin Gothic Book" pitchFamily="34" charset="0"/>
                <a:cs typeface="Times New Roman" pitchFamily="18" charset="0"/>
              </a:rPr>
              <a:t> .</a:t>
            </a:r>
          </a:p>
          <a:p>
            <a:pPr lvl="0" algn="just"/>
            <a:r>
              <a:rPr lang="ru-RU" sz="1400" dirty="0" smtClean="0">
                <a:solidFill>
                  <a:srgbClr val="01015F"/>
                </a:solidFill>
              </a:rPr>
              <a:t>.</a:t>
            </a:r>
            <a:endParaRPr lang="ru-RU" sz="1400" dirty="0">
              <a:solidFill>
                <a:srgbClr val="01015F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206513" y="5429264"/>
            <a:ext cx="8647507" cy="116808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755576" y="5550874"/>
            <a:ext cx="18002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Эффекты  </a:t>
            </a:r>
            <a:r>
              <a:rPr lang="ru-RU" sz="1400" dirty="0">
                <a:solidFill>
                  <a:srgbClr val="FF0000"/>
                </a:solidFill>
                <a:latin typeface="+mn-lt"/>
              </a:rPr>
              <a:t>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008" y="5550873"/>
            <a:ext cx="7718323" cy="74603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                                </a:t>
            </a:r>
          </a:p>
          <a:p>
            <a:pPr lvl="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en-US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Созданный алгоритм утреннего приема детей в школу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4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ru-RU" altLang="en-US" sz="14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009" y="1668809"/>
            <a:ext cx="140969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Фотография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158401" y="1494141"/>
            <a:ext cx="13736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Фотография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2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/>
            </a:extLst>
          </p:cNvPr>
          <p:cNvSpPr txBox="1"/>
          <p:nvPr/>
        </p:nvSpPr>
        <p:spPr>
          <a:xfrm>
            <a:off x="283415" y="4464923"/>
            <a:ext cx="145189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Цель проекта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33796" name="Picture 4" descr="C:\Users\User\Desktop\зам по МР\опорная площадка\КЕЙС СОШ 1\IMG_59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9" y="1600339"/>
            <a:ext cx="1408516" cy="99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00" y="1494141"/>
            <a:ext cx="1373637" cy="120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3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246448" y="3989388"/>
            <a:ext cx="8621712" cy="2757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14282" y="1000108"/>
            <a:ext cx="8637588" cy="27169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317500" y="1306513"/>
            <a:ext cx="164465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0000"/>
                </a:solidFill>
                <a:latin typeface="+mn-lt"/>
              </a:rPr>
              <a:t>Руководство проектом</a:t>
            </a: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323850" y="3989388"/>
            <a:ext cx="201234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  <a:latin typeface="+mn-lt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1015F"/>
                </a:solidFill>
                <a:latin typeface="Times New Roman" pitchFamily="18" charset="0"/>
                <a:cs typeface="Times New Roman" pitchFamily="18" charset="0"/>
              </a:rPr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2863315" y="3366282"/>
            <a:ext cx="1822994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err="1" smtClean="0">
                <a:solidFill>
                  <a:srgbClr val="00295C"/>
                </a:solidFill>
              </a:rPr>
              <a:t>Вялова</a:t>
            </a:r>
            <a:r>
              <a:rPr lang="ru-RU" altLang="ru-RU" sz="1000" b="1" kern="0" dirty="0" smtClean="0">
                <a:solidFill>
                  <a:srgbClr val="00295C"/>
                </a:solidFill>
              </a:rPr>
              <a:t> Ирина Анатольевна,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директор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2857488" y="1142984"/>
            <a:ext cx="1538288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b="1" kern="0" dirty="0" smtClean="0">
                <a:solidFill>
                  <a:srgbClr val="01015F"/>
                </a:solidFill>
              </a:rPr>
              <a:t>Заказчик проекта</a:t>
            </a:r>
            <a:endParaRPr lang="en-US" altLang="ru-RU" sz="1000" b="1" kern="0" dirty="0" smtClean="0">
              <a:solidFill>
                <a:srgbClr val="01015F"/>
              </a:solidFill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5500694" y="3357562"/>
            <a:ext cx="236200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1015F"/>
                </a:solidFill>
              </a:rPr>
              <a:t>Пронина Светлана Васильевна,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>
                <a:solidFill>
                  <a:srgbClr val="01015F"/>
                </a:solidFill>
              </a:rPr>
              <a:t>з</a:t>
            </a:r>
            <a:r>
              <a:rPr lang="ru-RU" altLang="ru-RU" sz="1000" b="1" kern="0" dirty="0" smtClean="0">
                <a:solidFill>
                  <a:srgbClr val="01015F"/>
                </a:solidFill>
              </a:rPr>
              <a:t>аместитель директора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5357818" y="1142984"/>
            <a:ext cx="2155825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b="1" kern="0" dirty="0" smtClean="0">
                <a:solidFill>
                  <a:srgbClr val="01015F"/>
                </a:solidFill>
              </a:rPr>
              <a:t>Руководитель проекта</a:t>
            </a:r>
            <a:endParaRPr lang="en-US" altLang="ru-RU" sz="1000" b="1" kern="0" dirty="0" smtClean="0">
              <a:solidFill>
                <a:srgbClr val="01015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3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3794" name="Picture 2" descr="C:\Users\User\Desktop\зам по МР\опорная площадка\НОВЫЕ ПРОЕКТЫ 2020 год\НОВЫЕ ПРОЕКТЫ 2020 год\КЕЙСЫ НоВЫХ ПРОЕКТОВ\и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63" y="1391452"/>
            <a:ext cx="1351737" cy="17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Users\User\Desktop\зам по МР\опорная площадка\НОВЫЕ ПРОЕКТЫ 2020 год\НОВЫЕ ПРОЕКТЫ 2020 год\КЕЙСЫ НоВЫХ ПРОЕКТОВ\IMG_47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89" y="1387927"/>
            <a:ext cx="1277612" cy="17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32" y="4477451"/>
            <a:ext cx="1071123" cy="142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User\Desktop\зам по МР\опорная площадка\Реализованные проекты\КЕЙСЫ НоВЫХ ПРОЕКТОВ\1 кейс\IMG_477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4" y="4392727"/>
            <a:ext cx="1041102" cy="15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21" y="4297165"/>
            <a:ext cx="11588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425808"/>
            <a:ext cx="14319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973" y="6010133"/>
            <a:ext cx="1342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Захарченко Н.В., заместитель директора 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6036650"/>
            <a:ext cx="1274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dirty="0" smtClean="0">
                <a:solidFill>
                  <a:prstClr val="black"/>
                </a:solidFill>
              </a:rPr>
              <a:t>Гончарова Н.В</a:t>
            </a:r>
            <a:r>
              <a:rPr lang="ru-RU" sz="1000" dirty="0">
                <a:solidFill>
                  <a:prstClr val="black"/>
                </a:solidFill>
              </a:rPr>
              <a:t>., заместитель директора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616530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dirty="0" smtClean="0">
                <a:solidFill>
                  <a:prstClr val="black"/>
                </a:solidFill>
              </a:rPr>
              <a:t>Савченко Л.И., учитель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3821" y="6165304"/>
            <a:ext cx="1468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Гриненко Н.Б., учитель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4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Заголовок 1"/>
          <p:cNvSpPr txBox="1">
            <a:spLocks/>
          </p:cNvSpPr>
          <p:nvPr/>
        </p:nvSpPr>
        <p:spPr>
          <a:xfrm>
            <a:off x="571500" y="285750"/>
            <a:ext cx="8229600" cy="295275"/>
          </a:xfrm>
          <a:prstGeom prst="rect">
            <a:avLst/>
          </a:prstGeom>
        </p:spPr>
        <p:txBody>
          <a:bodyPr lIns="0" tIns="45716" rIns="0" bIns="0" anchor="b"/>
          <a:lstStyle/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rgbClr val="434342"/>
              </a:solidFill>
              <a:latin typeface="Franklin Gothic Medium"/>
              <a:cs typeface="Arial" pitchFamily="34" charset="0"/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2784475" y="1874838"/>
          <a:ext cx="1439863" cy="1387476"/>
        </p:xfrm>
        <a:graphic>
          <a:graphicData uri="http://schemas.openxmlformats.org/drawingml/2006/table">
            <a:tbl>
              <a:tblPr/>
              <a:tblGrid>
                <a:gridCol w="1439863"/>
              </a:tblGrid>
              <a:tr h="502887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Медработник у входа</a:t>
                      </a: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8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Проводит термометрию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1-2 </a:t>
                      </a:r>
                      <a:r>
                        <a:rPr lang="ru-RU" sz="11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минуты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4859338" y="1830388"/>
          <a:ext cx="1320800" cy="1200150"/>
        </p:xfrm>
        <a:graphic>
          <a:graphicData uri="http://schemas.openxmlformats.org/drawingml/2006/table">
            <a:tbl>
              <a:tblPr/>
              <a:tblGrid>
                <a:gridCol w="1320800"/>
              </a:tblGrid>
              <a:tr h="446074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Обучающийся, 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1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Раздеваются</a:t>
                      </a:r>
                      <a:r>
                        <a:rPr lang="ru-RU" sz="1100" baseline="0" dirty="0" smtClean="0">
                          <a:latin typeface="+mn-lt"/>
                          <a:ea typeface="Calibri"/>
                          <a:cs typeface="Times New Roman"/>
                        </a:rPr>
                        <a:t> в раздевалке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2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3-7 минут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6853238" y="1857375"/>
          <a:ext cx="1547812" cy="1279524"/>
        </p:xfrm>
        <a:graphic>
          <a:graphicData uri="http://schemas.openxmlformats.org/drawingml/2006/table">
            <a:tbl>
              <a:tblPr/>
              <a:tblGrid>
                <a:gridCol w="1547812"/>
              </a:tblGrid>
              <a:tr h="578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Учащиеся</a:t>
                      </a:r>
                    </a:p>
                  </a:txBody>
                  <a:tcPr marL="68619" marR="68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5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Идут в класс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19" marR="68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5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3-5</a:t>
                      </a:r>
                      <a:r>
                        <a:rPr lang="ru-RU" sz="11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минуты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619" marR="68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4" name="Скругленный прямоугольник 113"/>
          <p:cNvSpPr/>
          <p:nvPr/>
        </p:nvSpPr>
        <p:spPr>
          <a:xfrm>
            <a:off x="5559425" y="4738688"/>
            <a:ext cx="2376488" cy="3603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C515A"/>
                </a:solidFill>
              </a:rPr>
              <a:t>ВПП (время протекания процесса) 13–24 минуты</a:t>
            </a:r>
          </a:p>
        </p:txBody>
      </p:sp>
      <p:sp>
        <p:nvSpPr>
          <p:cNvPr id="29" name="Пятно 1 28"/>
          <p:cNvSpPr/>
          <p:nvPr/>
        </p:nvSpPr>
        <p:spPr>
          <a:xfrm>
            <a:off x="5528197" y="1269818"/>
            <a:ext cx="1012155" cy="801954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4351338" y="2405063"/>
            <a:ext cx="376237" cy="3286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6319838" y="2239963"/>
            <a:ext cx="428625" cy="3286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228600" y="4198938"/>
            <a:ext cx="376238" cy="3286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2622550" y="4373563"/>
            <a:ext cx="376238" cy="3286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2662479" y="4018957"/>
            <a:ext cx="1314509" cy="469186"/>
          </a:xfrm>
          <a:prstGeom prst="rect">
            <a:avLst/>
          </a:prstGeom>
          <a:noFill/>
        </p:spPr>
        <p:txBody>
          <a:bodyPr lIns="91430" tIns="45716" rIns="91430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выход</a:t>
            </a: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142875" y="285750"/>
            <a:ext cx="8686800" cy="785813"/>
          </a:xfrm>
          <a:prstGeom prst="rect">
            <a:avLst/>
          </a:prstGeom>
        </p:spPr>
        <p:txBody>
          <a:bodyPr lIns="91430" tIns="45716" rIns="91430" bIns="45716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</a:rPr>
              <a:t>Введение в предметную область</a:t>
            </a:r>
            <a:br>
              <a:rPr lang="ru-RU" sz="2000" b="1" dirty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0000"/>
                </a:solidFill>
              </a:rPr>
              <a:t>(описание ситуации «как есть»)</a:t>
            </a:r>
            <a:r>
              <a:rPr lang="ru-RU" sz="3000" b="1" dirty="0">
                <a:solidFill>
                  <a:srgbClr val="000000"/>
                </a:solidFill>
              </a:rPr>
              <a:t/>
            </a:r>
            <a:br>
              <a:rPr lang="ru-RU" sz="3000" b="1" dirty="0">
                <a:solidFill>
                  <a:srgbClr val="000000"/>
                </a:solidFill>
              </a:rPr>
            </a:br>
            <a:endParaRPr lang="ru-RU" sz="3000" b="1" dirty="0">
              <a:solidFill>
                <a:srgbClr val="000000"/>
              </a:solidFill>
            </a:endParaRPr>
          </a:p>
        </p:txBody>
      </p:sp>
      <p:sp>
        <p:nvSpPr>
          <p:cNvPr id="37931" name="Прямоугольник 51"/>
          <p:cNvSpPr>
            <a:spLocks noChangeArrowheads="1"/>
          </p:cNvSpPr>
          <p:nvPr/>
        </p:nvSpPr>
        <p:spPr bwMode="auto">
          <a:xfrm>
            <a:off x="4714875" y="357188"/>
            <a:ext cx="39782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0">
                <a:solidFill>
                  <a:srgbClr val="000000"/>
                </a:solidFill>
                <a:latin typeface="Franklin Gothic Medium" pitchFamily="34" charset="0"/>
                <a:cs typeface="Arial" pitchFamily="34" charset="0"/>
              </a:rPr>
              <a:t>Карта текущего состояния процесса</a:t>
            </a:r>
            <a:endParaRPr lang="ru-RU" altLang="ru-RU" sz="18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ятно 1 43"/>
          <p:cNvSpPr/>
          <p:nvPr/>
        </p:nvSpPr>
        <p:spPr>
          <a:xfrm>
            <a:off x="4486276" y="1079845"/>
            <a:ext cx="1053597" cy="827364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7" name="Стрелка вправо 56"/>
          <p:cNvSpPr/>
          <p:nvPr/>
        </p:nvSpPr>
        <p:spPr>
          <a:xfrm>
            <a:off x="8401050" y="2109788"/>
            <a:ext cx="428625" cy="3286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4" name="Пятно 1 33"/>
          <p:cNvSpPr/>
          <p:nvPr/>
        </p:nvSpPr>
        <p:spPr>
          <a:xfrm>
            <a:off x="7236296" y="1090270"/>
            <a:ext cx="956123" cy="949976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7" name="Пятно 1 46"/>
          <p:cNvSpPr/>
          <p:nvPr/>
        </p:nvSpPr>
        <p:spPr>
          <a:xfrm>
            <a:off x="280968" y="1191703"/>
            <a:ext cx="1012091" cy="754297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9" name="Пятно 1 48"/>
          <p:cNvSpPr/>
          <p:nvPr/>
        </p:nvSpPr>
        <p:spPr>
          <a:xfrm>
            <a:off x="2912430" y="1289348"/>
            <a:ext cx="1096318" cy="782424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srgbClr val="FFFFFF"/>
                </a:solidFill>
              </a:rPr>
              <a:t>3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815975" y="3665538"/>
          <a:ext cx="1439863" cy="1387476"/>
        </p:xfrm>
        <a:graphic>
          <a:graphicData uri="http://schemas.openxmlformats.org/drawingml/2006/table">
            <a:tbl>
              <a:tblPr/>
              <a:tblGrid>
                <a:gridCol w="1439863"/>
              </a:tblGrid>
              <a:tr h="502887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Учащиеся </a:t>
                      </a: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8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Входят</a:t>
                      </a:r>
                      <a:r>
                        <a:rPr lang="ru-RU" sz="1100" baseline="0" dirty="0" smtClean="0">
                          <a:latin typeface="+mn-lt"/>
                          <a:ea typeface="Calibri"/>
                          <a:cs typeface="Times New Roman"/>
                        </a:rPr>
                        <a:t> в класс, готовятся к уроку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3-5 мин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69925" y="1857375"/>
          <a:ext cx="1439863" cy="1387476"/>
        </p:xfrm>
        <a:graphic>
          <a:graphicData uri="http://schemas.openxmlformats.org/drawingml/2006/table">
            <a:tbl>
              <a:tblPr/>
              <a:tblGrid>
                <a:gridCol w="1439863"/>
              </a:tblGrid>
              <a:tr h="502887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Ученик</a:t>
                      </a: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8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Входит в школу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3-5 мин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8" name="Стрелка вправо 27"/>
          <p:cNvSpPr/>
          <p:nvPr/>
        </p:nvSpPr>
        <p:spPr>
          <a:xfrm>
            <a:off x="2305050" y="2405063"/>
            <a:ext cx="376238" cy="3286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0" name="Пятно 1 29"/>
          <p:cNvSpPr/>
          <p:nvPr/>
        </p:nvSpPr>
        <p:spPr>
          <a:xfrm>
            <a:off x="1337039" y="1331680"/>
            <a:ext cx="1156441" cy="745211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1" name="Пятно 1 30"/>
          <p:cNvSpPr/>
          <p:nvPr/>
        </p:nvSpPr>
        <p:spPr>
          <a:xfrm>
            <a:off x="1749937" y="3229892"/>
            <a:ext cx="1037202" cy="732805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-206859" y="2280257"/>
            <a:ext cx="1095055" cy="469186"/>
          </a:xfrm>
          <a:prstGeom prst="rect">
            <a:avLst/>
          </a:prstGeom>
          <a:noFill/>
        </p:spPr>
        <p:txBody>
          <a:bodyPr lIns="91430" tIns="45716" rIns="91430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вход</a:t>
            </a:r>
          </a:p>
        </p:txBody>
      </p:sp>
      <p:sp>
        <p:nvSpPr>
          <p:cNvPr id="37973" name="Прямоугольник 40"/>
          <p:cNvSpPr>
            <a:spLocks noChangeArrowheads="1"/>
          </p:cNvSpPr>
          <p:nvPr/>
        </p:nvSpPr>
        <p:spPr bwMode="auto">
          <a:xfrm>
            <a:off x="3960813" y="3335338"/>
            <a:ext cx="4852987" cy="1392237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3375B7"/>
            </a:solidFill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>
            <a:lvl1pPr defTabSz="912813"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defTabSz="912813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defTabSz="912813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defTabSz="912813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defTabSz="912813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defTabSz="91281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defTabSz="91281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defTabSz="91281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defTabSz="912813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проблем:</a:t>
            </a:r>
            <a:endParaRPr lang="ru-RU" altLang="ru-RU" sz="1100" b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1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Большое количество детей к первому уроку скапливается у входа в школу;</a:t>
            </a:r>
            <a:endParaRPr lang="ru-RU" altLang="ru-RU" sz="1000" b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Большое количество родителей желают пообщаться с учителем;</a:t>
            </a:r>
            <a:endParaRPr lang="ru-RU" altLang="ru-RU" sz="1000" b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Скопление детей при проведении термометрии;</a:t>
            </a:r>
            <a:endParaRPr lang="ru-RU" altLang="ru-RU" sz="1000" b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Скопление детей при переодевании в гардеробе;</a:t>
            </a:r>
            <a:endParaRPr lang="ru-RU" altLang="ru-RU" sz="1000" b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Дети создают толпу при выходе из гардероба; </a:t>
            </a:r>
            <a:endParaRPr lang="ru-RU" altLang="ru-RU" sz="1000" b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Пересечение потоков детей при движении в класс;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Закрыт кабинет, в который должны войти дети.</a:t>
            </a:r>
            <a:endParaRPr lang="ru-RU" altLang="ru-RU" sz="1000" b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32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71475" y="260350"/>
            <a:ext cx="8686800" cy="550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/>
              <a:t>Пирамида проблем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fld id="{150542E0-054B-4AE5-AF00-7DAA259C8639}" type="slidenum">
              <a:rPr lang="ru-RU" b="1">
                <a:solidFill>
                  <a:srgbClr val="C2AD8D">
                    <a:lumMod val="50000"/>
                  </a:srgbClr>
                </a:solidFill>
              </a:rPr>
              <a:pPr>
                <a:defRPr/>
              </a:pPr>
              <a:t>5</a:t>
            </a:fld>
            <a:endParaRPr lang="ru-RU" b="1" dirty="0">
              <a:solidFill>
                <a:srgbClr val="C2AD8D">
                  <a:lumMod val="50000"/>
                </a:srgb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86295" y="915514"/>
          <a:ext cx="5612412" cy="4245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4470400" y="2565400"/>
            <a:ext cx="2857500" cy="714375"/>
          </a:xfrm>
          <a:prstGeom prst="roundRect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7C984A">
                    <a:lumMod val="75000"/>
                  </a:srgbClr>
                </a:solidFill>
              </a:rPr>
              <a:t>Не выявлены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375" y="1557338"/>
            <a:ext cx="2857500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7C984A">
                    <a:lumMod val="75000"/>
                  </a:srgbClr>
                </a:solidFill>
              </a:rPr>
              <a:t>Не выявлены</a:t>
            </a:r>
          </a:p>
        </p:txBody>
      </p:sp>
      <p:sp>
        <p:nvSpPr>
          <p:cNvPr id="13" name="Пятно 2 12"/>
          <p:cNvSpPr/>
          <p:nvPr/>
        </p:nvSpPr>
        <p:spPr>
          <a:xfrm>
            <a:off x="1763713" y="3930650"/>
            <a:ext cx="360362" cy="457200"/>
          </a:xfrm>
          <a:prstGeom prst="irregularSeal2">
            <a:avLst/>
          </a:prstGeom>
          <a:solidFill>
            <a:srgbClr val="FF0000"/>
          </a:soli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lIns="91430" tIns="45716" rIns="91430" bIns="45716" anchor="ctr"/>
          <a:lstStyle/>
          <a:p>
            <a:pPr algn="ctr">
              <a:defRPr/>
            </a:pPr>
            <a:r>
              <a:rPr lang="ru-RU" b="1" kern="0" dirty="0">
                <a:solidFill>
                  <a:prstClr val="white"/>
                </a:solidFill>
                <a:latin typeface="Candara"/>
                <a:cs typeface="Arial" pitchFamily="34" charset="0"/>
              </a:rPr>
              <a:t>1</a:t>
            </a:r>
          </a:p>
        </p:txBody>
      </p:sp>
      <p:sp>
        <p:nvSpPr>
          <p:cNvPr id="14" name="Пятно 2 13"/>
          <p:cNvSpPr/>
          <p:nvPr/>
        </p:nvSpPr>
        <p:spPr>
          <a:xfrm>
            <a:off x="1403350" y="4443413"/>
            <a:ext cx="360363" cy="457200"/>
          </a:xfrm>
          <a:prstGeom prst="irregularSeal2">
            <a:avLst/>
          </a:prstGeom>
          <a:solidFill>
            <a:srgbClr val="FF0000"/>
          </a:soli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lIns="91430" tIns="45716" rIns="91430" bIns="45716" anchor="ctr"/>
          <a:lstStyle/>
          <a:p>
            <a:pPr algn="ctr">
              <a:defRPr/>
            </a:pPr>
            <a:r>
              <a:rPr lang="ru-RU" b="1" kern="0" dirty="0">
                <a:solidFill>
                  <a:prstClr val="white"/>
                </a:solidFill>
                <a:latin typeface="Candara"/>
                <a:cs typeface="Arial" pitchFamily="34" charset="0"/>
              </a:rPr>
              <a:t>5</a:t>
            </a:r>
          </a:p>
        </p:txBody>
      </p:sp>
      <p:sp>
        <p:nvSpPr>
          <p:cNvPr id="15" name="Пятно 2 14"/>
          <p:cNvSpPr/>
          <p:nvPr/>
        </p:nvSpPr>
        <p:spPr>
          <a:xfrm>
            <a:off x="2411413" y="3838575"/>
            <a:ext cx="360362" cy="457200"/>
          </a:xfrm>
          <a:prstGeom prst="irregularSeal2">
            <a:avLst/>
          </a:prstGeom>
          <a:solidFill>
            <a:srgbClr val="FF0000"/>
          </a:soli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lIns="91430" tIns="45716" rIns="91430" bIns="45716" anchor="ctr"/>
          <a:lstStyle/>
          <a:p>
            <a:pPr algn="ctr">
              <a:defRPr/>
            </a:pPr>
            <a:r>
              <a:rPr lang="ru-RU" b="1" kern="0" dirty="0">
                <a:solidFill>
                  <a:prstClr val="white"/>
                </a:solidFill>
                <a:latin typeface="Candara"/>
                <a:cs typeface="Arial" pitchFamily="34" charset="0"/>
              </a:rPr>
              <a:t>2</a:t>
            </a:r>
          </a:p>
        </p:txBody>
      </p:sp>
      <p:sp>
        <p:nvSpPr>
          <p:cNvPr id="16" name="Пятно 2 15"/>
          <p:cNvSpPr/>
          <p:nvPr/>
        </p:nvSpPr>
        <p:spPr>
          <a:xfrm>
            <a:off x="1957388" y="4456113"/>
            <a:ext cx="360362" cy="457200"/>
          </a:xfrm>
          <a:prstGeom prst="irregularSeal2">
            <a:avLst/>
          </a:prstGeom>
          <a:solidFill>
            <a:srgbClr val="FF0000"/>
          </a:soli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lIns="91430" tIns="45716" rIns="91430" bIns="45716" anchor="ctr"/>
          <a:lstStyle/>
          <a:p>
            <a:pPr algn="ctr">
              <a:defRPr/>
            </a:pPr>
            <a:r>
              <a:rPr lang="ru-RU" b="1" kern="0" dirty="0">
                <a:solidFill>
                  <a:prstClr val="white"/>
                </a:solidFill>
                <a:latin typeface="Candara"/>
                <a:cs typeface="Arial" pitchFamily="34" charset="0"/>
              </a:rPr>
              <a:t>6</a:t>
            </a:r>
          </a:p>
        </p:txBody>
      </p:sp>
      <p:pic>
        <p:nvPicPr>
          <p:cNvPr id="3892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3763963"/>
            <a:ext cx="4079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3763963"/>
            <a:ext cx="4016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ятно 2 16"/>
          <p:cNvSpPr/>
          <p:nvPr/>
        </p:nvSpPr>
        <p:spPr>
          <a:xfrm>
            <a:off x="2563813" y="4464050"/>
            <a:ext cx="360362" cy="457200"/>
          </a:xfrm>
          <a:prstGeom prst="irregularSeal2">
            <a:avLst/>
          </a:prstGeom>
          <a:solidFill>
            <a:srgbClr val="FF0000"/>
          </a:soli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lIns="91430" tIns="45716" rIns="91430" bIns="45716" anchor="ctr"/>
          <a:lstStyle/>
          <a:p>
            <a:pPr algn="ctr">
              <a:defRPr/>
            </a:pPr>
            <a:r>
              <a:rPr lang="ru-RU" b="1" kern="0" dirty="0">
                <a:solidFill>
                  <a:prstClr val="white"/>
                </a:solidFill>
                <a:latin typeface="Candara"/>
                <a:cs typeface="Arial" pitchFamily="34" charset="0"/>
              </a:rPr>
              <a:t>7</a:t>
            </a:r>
          </a:p>
        </p:txBody>
      </p:sp>
      <p:pic>
        <p:nvPicPr>
          <p:cNvPr id="38926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76650"/>
            <a:ext cx="3932237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464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62988" y="6570606"/>
            <a:ext cx="4508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6</a:t>
            </a:fld>
            <a:endParaRPr lang="ru-RU" altLang="ru-RU" b="1" dirty="0" smtClean="0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7143768" y="785794"/>
            <a:ext cx="1811931" cy="42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chemeClr val="tx2"/>
                </a:solidFill>
              </a:rPr>
              <a:t>Экономия</a:t>
            </a:r>
          </a:p>
          <a:p>
            <a:pPr algn="ctr" eaLnBrk="1" hangingPunct="1"/>
            <a:r>
              <a:rPr lang="ru-RU" altLang="ru-RU" sz="1200" b="1" dirty="0" smtClean="0">
                <a:solidFill>
                  <a:schemeClr val="tx2"/>
                </a:solidFill>
              </a:rPr>
              <a:t>времени, мин.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5170481" y="797617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4526" y="1431705"/>
            <a:ext cx="2110011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2444734" y="1250630"/>
            <a:ext cx="1950576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Большое количество детей к первому уроку скапливается у входа в школу с улицы</a:t>
            </a:r>
            <a:endParaRPr lang="ru-RU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715272" y="1412594"/>
            <a:ext cx="1032557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2,5-4.5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4743" y="1213288"/>
            <a:ext cx="8474524" cy="91589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7445394" y="1444120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22125" y="797617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31" name="TextBox 41"/>
          <p:cNvSpPr txBox="1">
            <a:spLocks noChangeArrowheads="1"/>
          </p:cNvSpPr>
          <p:nvPr/>
        </p:nvSpPr>
        <p:spPr bwMode="auto">
          <a:xfrm>
            <a:off x="4769695" y="1108660"/>
            <a:ext cx="2945578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28600" lvl="0" indent="-228600" defTabSz="912813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Открыть дополнительные входы;</a:t>
            </a:r>
          </a:p>
          <a:p>
            <a:pPr marL="228600" lvl="0" indent="-228600" defTabSz="912813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Назначить  дежурного для регулирования потока детей  (на улице);</a:t>
            </a:r>
          </a:p>
          <a:p>
            <a:pPr marL="228600" lvl="0" indent="-228600" defTabSz="912813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Разделить время прихода детей в школу (часть детей  приходят к третьему уроку)</a:t>
            </a:r>
          </a:p>
          <a:p>
            <a:pPr algn="ctr"/>
            <a:r>
              <a:rPr lang="ru-RU" alt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: вправо 3"/>
          <p:cNvSpPr/>
          <p:nvPr/>
        </p:nvSpPr>
        <p:spPr>
          <a:xfrm rot="20716787">
            <a:off x="4659492" y="1496077"/>
            <a:ext cx="220403" cy="18992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720498" y="797617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tx2"/>
                </a:solidFill>
              </a:rPr>
              <a:t>Первопричина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01613" y="188640"/>
            <a:ext cx="8686800" cy="421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015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Анализ проблем 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1015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44742" y="4236914"/>
            <a:ext cx="8403087" cy="704254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57" name="Стрелка: вправо 3"/>
          <p:cNvSpPr/>
          <p:nvPr/>
        </p:nvSpPr>
        <p:spPr>
          <a:xfrm>
            <a:off x="1977608" y="3318738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трелка: вправо 3"/>
          <p:cNvSpPr/>
          <p:nvPr/>
        </p:nvSpPr>
        <p:spPr>
          <a:xfrm>
            <a:off x="7358082" y="3449622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Стрелка: вправо 3"/>
          <p:cNvSpPr/>
          <p:nvPr/>
        </p:nvSpPr>
        <p:spPr>
          <a:xfrm>
            <a:off x="4566582" y="3368120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TextBox 41"/>
          <p:cNvSpPr txBox="1">
            <a:spLocks noChangeArrowheads="1"/>
          </p:cNvSpPr>
          <p:nvPr/>
        </p:nvSpPr>
        <p:spPr bwMode="auto">
          <a:xfrm>
            <a:off x="7812361" y="3318738"/>
            <a:ext cx="864096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8415" y="1523107"/>
            <a:ext cx="22304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Очередь у входа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05223" y="3318738"/>
            <a:ext cx="8381147" cy="775709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3" name="Стрелка: вправо 3"/>
          <p:cNvSpPr/>
          <p:nvPr/>
        </p:nvSpPr>
        <p:spPr>
          <a:xfrm>
            <a:off x="1901619" y="4443562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Стрелка: вправо 3"/>
          <p:cNvSpPr/>
          <p:nvPr/>
        </p:nvSpPr>
        <p:spPr>
          <a:xfrm>
            <a:off x="4155256" y="4488844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Стрелка: вправо 3"/>
          <p:cNvSpPr/>
          <p:nvPr/>
        </p:nvSpPr>
        <p:spPr>
          <a:xfrm>
            <a:off x="7294085" y="4384738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TextBox 41"/>
          <p:cNvSpPr txBox="1">
            <a:spLocks noChangeArrowheads="1"/>
          </p:cNvSpPr>
          <p:nvPr/>
        </p:nvSpPr>
        <p:spPr bwMode="auto">
          <a:xfrm>
            <a:off x="7591864" y="4369440"/>
            <a:ext cx="1056438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3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9" name="Стрелка: вправо 3"/>
          <p:cNvSpPr/>
          <p:nvPr/>
        </p:nvSpPr>
        <p:spPr>
          <a:xfrm>
            <a:off x="2114537" y="1494372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18720" y="2315858"/>
            <a:ext cx="8452585" cy="87714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4" name="Стрелка: вправо 3"/>
          <p:cNvSpPr/>
          <p:nvPr/>
        </p:nvSpPr>
        <p:spPr>
          <a:xfrm>
            <a:off x="2114535" y="266413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5" name="Стрелка: вправо 3"/>
          <p:cNvSpPr/>
          <p:nvPr/>
        </p:nvSpPr>
        <p:spPr>
          <a:xfrm>
            <a:off x="4653894" y="2373120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трелка: вправо 3"/>
          <p:cNvSpPr/>
          <p:nvPr/>
        </p:nvSpPr>
        <p:spPr>
          <a:xfrm>
            <a:off x="7183457" y="2487173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TextBox 41"/>
          <p:cNvSpPr txBox="1">
            <a:spLocks noChangeArrowheads="1"/>
          </p:cNvSpPr>
          <p:nvPr/>
        </p:nvSpPr>
        <p:spPr bwMode="auto">
          <a:xfrm>
            <a:off x="7715272" y="2415854"/>
            <a:ext cx="933029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05223" y="5085183"/>
            <a:ext cx="8466082" cy="646331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05223" y="5733256"/>
            <a:ext cx="8539595" cy="864096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0135" y="3238818"/>
            <a:ext cx="1429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Скопление детей в фойе у входа при проведении термометрии</a:t>
            </a:r>
            <a:endParaRPr lang="ru-RU" dirty="0">
              <a:solidFill>
                <a:srgbClr val="000000"/>
              </a:solidFill>
              <a:latin typeface="Franklin Gothic Book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6399" y="3343943"/>
            <a:ext cx="21902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2813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Назначить дополнительного дежурного  для проведения термометрии (снабдить его дополнительным термометром);</a:t>
            </a:r>
          </a:p>
          <a:p>
            <a:pPr marL="228600" lvl="0" indent="-228600" defTabSz="912813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04596" y="3335378"/>
            <a:ext cx="210931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количество дежурных для проведения термометрии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813" y="4225465"/>
            <a:ext cx="15917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Скопление детей при переодевании в гардеробе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01848" y="4285607"/>
            <a:ext cx="216179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 дежурный для регулирования потока детей в гардеробе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5020" y="4285607"/>
            <a:ext cx="2870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Оборудовать раздевалки для части детей в классах;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Назначить дежурного для регулирования потока детей, входящих в гардероб;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8414" y="5085184"/>
            <a:ext cx="1946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создают толпу при выходе из гардероба.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9" name="Стрелка: вправо 3"/>
          <p:cNvSpPr/>
          <p:nvPr/>
        </p:nvSpPr>
        <p:spPr>
          <a:xfrm>
            <a:off x="2289161" y="5167779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2444730" y="5085184"/>
            <a:ext cx="17978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обозначены места выхода и входа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трелка: вправо 3"/>
          <p:cNvSpPr/>
          <p:nvPr/>
        </p:nvSpPr>
        <p:spPr>
          <a:xfrm>
            <a:off x="4363645" y="5189089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5103815" y="5085184"/>
            <a:ext cx="191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2813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Обозначить места входа в гардероб и выхода из него;</a:t>
            </a:r>
          </a:p>
        </p:txBody>
      </p:sp>
      <p:sp>
        <p:nvSpPr>
          <p:cNvPr id="64" name="Стрелка: вправо 3"/>
          <p:cNvSpPr/>
          <p:nvPr/>
        </p:nvSpPr>
        <p:spPr>
          <a:xfrm>
            <a:off x="7286394" y="517649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TextBox 41"/>
          <p:cNvSpPr txBox="1">
            <a:spLocks noChangeArrowheads="1"/>
          </p:cNvSpPr>
          <p:nvPr/>
        </p:nvSpPr>
        <p:spPr bwMode="auto">
          <a:xfrm>
            <a:off x="7715272" y="5132025"/>
            <a:ext cx="961185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812" y="5718047"/>
            <a:ext cx="2135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Пересечение потоков детей при движении в класс.</a:t>
            </a:r>
          </a:p>
        </p:txBody>
      </p:sp>
      <p:sp>
        <p:nvSpPr>
          <p:cNvPr id="71" name="Стрелка: вправо 3"/>
          <p:cNvSpPr/>
          <p:nvPr/>
        </p:nvSpPr>
        <p:spPr>
          <a:xfrm>
            <a:off x="2681648" y="6056560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2875110" y="5824174"/>
            <a:ext cx="16914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выполнена разметка для движения потоков детей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Стрелка: вправо 3"/>
          <p:cNvSpPr/>
          <p:nvPr/>
        </p:nvSpPr>
        <p:spPr>
          <a:xfrm>
            <a:off x="4595070" y="6015513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9695" y="5805264"/>
            <a:ext cx="2250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2813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разметку для движения потоков детей по школе;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Стрелка: вправо 3"/>
          <p:cNvSpPr/>
          <p:nvPr/>
        </p:nvSpPr>
        <p:spPr>
          <a:xfrm>
            <a:off x="7285070" y="605914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TextBox 41"/>
          <p:cNvSpPr txBox="1">
            <a:spLocks noChangeArrowheads="1"/>
          </p:cNvSpPr>
          <p:nvPr/>
        </p:nvSpPr>
        <p:spPr bwMode="auto">
          <a:xfrm>
            <a:off x="7715273" y="6092445"/>
            <a:ext cx="933030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2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4718" y="2376811"/>
            <a:ext cx="17105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Большое количество родителей желают пообщаться с учителем</a:t>
            </a:r>
            <a:endParaRPr lang="ru-RU" dirty="0">
              <a:solidFill>
                <a:srgbClr val="000000"/>
              </a:solidFill>
              <a:latin typeface="Franklin Gothic Book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1135" y="2240897"/>
            <a:ext cx="30060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Классным руководителям использовать мобильную связь,  социальные сети  для общения с родителями.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Заблаговременно уведомить родителей об ограничении входа  родителей в школу;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1648" y="2487173"/>
            <a:ext cx="181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руководители недостаточно используют социальные сети, мобильную связь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571500" y="285750"/>
            <a:ext cx="82296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6" rIns="0" bIns="0" anchor="b"/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>
              <a:solidFill>
                <a:srgbClr val="434342"/>
              </a:solidFill>
              <a:latin typeface="Franklin Gothic Medium" pitchFamily="34" charset="0"/>
              <a:cs typeface="Arial" pitchFamily="34" charset="0"/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2787650" y="1270000"/>
          <a:ext cx="1439863" cy="1387476"/>
        </p:xfrm>
        <a:graphic>
          <a:graphicData uri="http://schemas.openxmlformats.org/drawingml/2006/table">
            <a:tbl>
              <a:tblPr/>
              <a:tblGrid>
                <a:gridCol w="1439863"/>
              </a:tblGrid>
              <a:tr h="502887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Медработник у входа</a:t>
                      </a: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8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Проводит термометрию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0,1-</a:t>
                      </a:r>
                      <a:r>
                        <a:rPr lang="ru-RU" sz="11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 0,</a:t>
                      </a: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1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минуты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4787900" y="1308100"/>
          <a:ext cx="1320800" cy="1198563"/>
        </p:xfrm>
        <a:graphic>
          <a:graphicData uri="http://schemas.openxmlformats.org/drawingml/2006/table">
            <a:tbl>
              <a:tblPr/>
              <a:tblGrid>
                <a:gridCol w="1320800"/>
              </a:tblGrid>
              <a:tr h="445485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Обучающийся, </a:t>
                      </a: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1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Раздеваются</a:t>
                      </a:r>
                      <a:r>
                        <a:rPr lang="ru-RU" sz="1100" baseline="0" dirty="0" smtClean="0">
                          <a:latin typeface="+mn-lt"/>
                          <a:ea typeface="Calibri"/>
                          <a:cs typeface="Times New Roman"/>
                        </a:rPr>
                        <a:t> в раздевалке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1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2-3 минут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16" marR="68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6748463" y="1292225"/>
          <a:ext cx="1547812" cy="1279524"/>
        </p:xfrm>
        <a:graphic>
          <a:graphicData uri="http://schemas.openxmlformats.org/drawingml/2006/table">
            <a:tbl>
              <a:tblPr/>
              <a:tblGrid>
                <a:gridCol w="1547812"/>
              </a:tblGrid>
              <a:tr h="578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Учащиеся</a:t>
                      </a:r>
                    </a:p>
                  </a:txBody>
                  <a:tcPr marL="68619" marR="68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5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Идут в класс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19" marR="68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5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1,5</a:t>
                      </a:r>
                      <a:r>
                        <a:rPr lang="ru-RU" sz="11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- 2минуты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619" marR="68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4" name="Скругленный прямоугольник 113"/>
          <p:cNvSpPr/>
          <p:nvPr/>
        </p:nvSpPr>
        <p:spPr>
          <a:xfrm>
            <a:off x="4010025" y="3494088"/>
            <a:ext cx="2376488" cy="36036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C515A"/>
                </a:solidFill>
              </a:rPr>
              <a:t>ВПП (время протекания процесса) 3,7– 5,8 минуты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4327525" y="1876425"/>
            <a:ext cx="376238" cy="32861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6172200" y="1857375"/>
            <a:ext cx="428625" cy="32861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252413" y="3690938"/>
            <a:ext cx="376237" cy="3286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2276475" y="3690938"/>
            <a:ext cx="376238" cy="3286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6200000">
            <a:off x="2449355" y="3619890"/>
            <a:ext cx="1314509" cy="469186"/>
          </a:xfrm>
          <a:prstGeom prst="rect">
            <a:avLst/>
          </a:prstGeom>
          <a:noFill/>
        </p:spPr>
        <p:txBody>
          <a:bodyPr lIns="91430" tIns="45716" rIns="91430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выход</a:t>
            </a: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142875" y="285750"/>
            <a:ext cx="8686800" cy="785813"/>
          </a:xfrm>
          <a:prstGeom prst="rect">
            <a:avLst/>
          </a:prstGeom>
        </p:spPr>
        <p:txBody>
          <a:bodyPr lIns="91430" tIns="45716" rIns="91430" bIns="45716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</a:rPr>
              <a:t>Введение в предметную область</a:t>
            </a:r>
            <a:br>
              <a:rPr lang="ru-RU" sz="2000" b="1" dirty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0000"/>
                </a:solidFill>
              </a:rPr>
              <a:t>(описание ситуации «как </a:t>
            </a:r>
            <a:r>
              <a:rPr lang="ru-RU" sz="2000" b="1" dirty="0" smtClean="0">
                <a:solidFill>
                  <a:srgbClr val="000000"/>
                </a:solidFill>
              </a:rPr>
              <a:t>будет»)</a:t>
            </a:r>
            <a:r>
              <a:rPr lang="ru-RU" sz="3000" b="1" dirty="0">
                <a:solidFill>
                  <a:srgbClr val="000000"/>
                </a:solidFill>
              </a:rPr>
              <a:t/>
            </a:r>
            <a:br>
              <a:rPr lang="ru-RU" sz="3000" b="1" dirty="0">
                <a:solidFill>
                  <a:srgbClr val="000000"/>
                </a:solidFill>
              </a:rPr>
            </a:br>
            <a:endParaRPr lang="ru-RU" sz="3000" b="1" dirty="0">
              <a:solidFill>
                <a:srgbClr val="000000"/>
              </a:solidFill>
            </a:endParaRPr>
          </a:p>
        </p:txBody>
      </p:sp>
      <p:sp>
        <p:nvSpPr>
          <p:cNvPr id="41000" name="Прямоугольник 51"/>
          <p:cNvSpPr>
            <a:spLocks noChangeArrowheads="1"/>
          </p:cNvSpPr>
          <p:nvPr/>
        </p:nvSpPr>
        <p:spPr bwMode="auto">
          <a:xfrm>
            <a:off x="4714875" y="357188"/>
            <a:ext cx="3881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0">
                <a:solidFill>
                  <a:srgbClr val="000000"/>
                </a:solidFill>
                <a:latin typeface="Franklin Gothic Medium" pitchFamily="34" charset="0"/>
                <a:cs typeface="Arial" pitchFamily="34" charset="0"/>
              </a:rPr>
              <a:t>Карта целевого состояния процесса</a:t>
            </a:r>
            <a:endParaRPr lang="ru-RU" altLang="ru-RU" sz="18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трелка вправо 56"/>
          <p:cNvSpPr/>
          <p:nvPr/>
        </p:nvSpPr>
        <p:spPr>
          <a:xfrm>
            <a:off x="8372475" y="1804988"/>
            <a:ext cx="428625" cy="3286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628650" y="3149600"/>
          <a:ext cx="1439863" cy="1387476"/>
        </p:xfrm>
        <a:graphic>
          <a:graphicData uri="http://schemas.openxmlformats.org/drawingml/2006/table">
            <a:tbl>
              <a:tblPr/>
              <a:tblGrid>
                <a:gridCol w="1439863"/>
              </a:tblGrid>
              <a:tr h="502887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Учащиеся </a:t>
                      </a: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8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Входят</a:t>
                      </a:r>
                      <a:r>
                        <a:rPr lang="ru-RU" sz="1100" baseline="0" dirty="0" smtClean="0">
                          <a:latin typeface="+mn-lt"/>
                          <a:ea typeface="Calibri"/>
                          <a:cs typeface="Times New Roman"/>
                        </a:rPr>
                        <a:t> в класс, готовятся к уроку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0-0,1 мин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755650" y="1273175"/>
          <a:ext cx="1439863" cy="1387476"/>
        </p:xfrm>
        <a:graphic>
          <a:graphicData uri="http://schemas.openxmlformats.org/drawingml/2006/table">
            <a:tbl>
              <a:tblPr/>
              <a:tblGrid>
                <a:gridCol w="1439863"/>
              </a:tblGrid>
              <a:tr h="502887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11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Ученик</a:t>
                      </a: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8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Входит в школу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0,1-0,5 мин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8" name="Стрелка вправо 27"/>
          <p:cNvSpPr/>
          <p:nvPr/>
        </p:nvSpPr>
        <p:spPr>
          <a:xfrm>
            <a:off x="2268538" y="1906588"/>
            <a:ext cx="376237" cy="3286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-168849" y="1787078"/>
            <a:ext cx="1095055" cy="469186"/>
          </a:xfrm>
          <a:prstGeom prst="rect">
            <a:avLst/>
          </a:prstGeom>
          <a:noFill/>
        </p:spPr>
        <p:txBody>
          <a:bodyPr lIns="91430" tIns="45716" rIns="91430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вход</a:t>
            </a:r>
          </a:p>
        </p:txBody>
      </p:sp>
    </p:spTree>
    <p:extLst>
      <p:ext uri="{BB962C8B-B14F-4D97-AF65-F5344CB8AC3E}">
        <p14:creationId xmlns:p14="http://schemas.microsoft.com/office/powerpoint/2010/main" val="732629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44475" y="3501009"/>
            <a:ext cx="8636000" cy="28611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428604"/>
            <a:ext cx="8648700" cy="6318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1015F"/>
                </a:solidFill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85720" y="1214422"/>
            <a:ext cx="8636000" cy="21565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96863" y="1249047"/>
            <a:ext cx="176285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+mn-lt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4083920" y="1523913"/>
            <a:ext cx="230094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lvl="0" indent="-228600" defTabSz="912813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Открыты 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дополнительные входы;</a:t>
            </a:r>
          </a:p>
          <a:p>
            <a:pPr marL="228600" lvl="0" indent="-228600" defTabSz="912813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Назначены  </a:t>
            </a:r>
            <a:r>
              <a:rPr lang="ru-RU" sz="1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дежурноые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регулирования потока детей  (на улице);</a:t>
            </a:r>
          </a:p>
          <a:p>
            <a:pPr marL="228600" lvl="0" indent="-228600" defTabSz="912813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Разделено 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время прихода детей в школу (часть детей  приходят к третьему уроку)</a:t>
            </a: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534697" y="1523913"/>
            <a:ext cx="1039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4562475" y="1251577"/>
            <a:ext cx="1039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B050"/>
                </a:solidFill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539552" y="4099063"/>
            <a:ext cx="1039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4643438" y="4071942"/>
            <a:ext cx="1039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B050"/>
                </a:solidFill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8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346362" y="4469942"/>
            <a:ext cx="18502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Большое количество родителей желают пообщаться с учителем</a:t>
            </a:r>
            <a:endParaRPr lang="ru-RU" sz="1800" dirty="0">
              <a:solidFill>
                <a:srgbClr val="000000"/>
              </a:solidFill>
              <a:latin typeface="Franklin Gothic Book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286248" y="4429132"/>
            <a:ext cx="189629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.1.Классные </a:t>
            </a:r>
            <a:r>
              <a:rPr lang="ru-RU" altLang="ru-RU" sz="1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руководителяи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используют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мобильную связь,  социальные сети  для общения с родителями.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534697" y="1800137"/>
            <a:ext cx="18502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Большое количество детей к первому уроку скапливается у входа в школу с улицы</a:t>
            </a:r>
            <a:endParaRPr lang="ru-RU" sz="1800" dirty="0">
              <a:solidFill>
                <a:srgbClr val="000000"/>
              </a:solidFill>
              <a:latin typeface="Franklin Gothic Book" pitchFamily="34" charset="0"/>
              <a:cs typeface="Arial" pitchFamily="34" charset="0"/>
            </a:endParaRPr>
          </a:p>
        </p:txBody>
      </p:sp>
      <p:pic>
        <p:nvPicPr>
          <p:cNvPr id="7317" name="Picture 149" descr="C:\Users\User\Desktop\зам по МР\опорная площадка\Новый проект с 01.09.20\Новый проект с 01.09.20\Новый проект с 01.09.20\ФОТОКАВИД\IMG_93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14" y="1618035"/>
            <a:ext cx="1224268" cy="9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69053"/>
            <a:ext cx="131762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5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75977" y="3862953"/>
            <a:ext cx="8636000" cy="23902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428604"/>
            <a:ext cx="8648700" cy="6318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1015F"/>
                </a:solidFill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40796" y="1268760"/>
            <a:ext cx="8636000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96863" y="1249047"/>
            <a:ext cx="176285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+mn-lt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4286248" y="1714488"/>
            <a:ext cx="152537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lvl="0" indent="-228600" defTabSz="912813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Назначены дополнительные дежурные 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термометрии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494344" y="1557022"/>
            <a:ext cx="10398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4355976" y="1418034"/>
            <a:ext cx="103981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solidFill>
                  <a:srgbClr val="00B050"/>
                </a:solidFill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341504" y="4099063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4429124" y="4071942"/>
            <a:ext cx="103981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solidFill>
                  <a:srgbClr val="00B050"/>
                </a:solidFill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9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346362" y="4507016"/>
            <a:ext cx="18502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Скопление детей при переодевании в гардеробе.</a:t>
            </a:r>
            <a:endParaRPr lang="ru-RU" sz="1800" dirty="0">
              <a:solidFill>
                <a:srgbClr val="000000"/>
              </a:solidFill>
              <a:latin typeface="Franklin Gothic Book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3779912" y="4357694"/>
            <a:ext cx="180023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Оборудованы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раздевалки для части детей в классах;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Назначены дежурные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регулирования потока детей, входящих в гардероб;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494344" y="1816716"/>
            <a:ext cx="18502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Скопление детей в фойе у входа при проведении термометрии</a:t>
            </a:r>
            <a:endParaRPr lang="ru-RU" sz="1800" dirty="0">
              <a:solidFill>
                <a:srgbClr val="000000"/>
              </a:solidFill>
              <a:latin typeface="Franklin Gothic Book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47" name="Picture 1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19" y="1552314"/>
            <a:ext cx="1349821" cy="18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49" name="Picture 157" descr="C:\Users\User\Desktop\зам по МР\опорная площадка\Новый проект с 01.09.20\Новый проект с 01.09.20\Новый проект с 01.09.20\ФОТОКАВИД\IMG_93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76" y="4140957"/>
            <a:ext cx="1412305" cy="18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3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1018</Words>
  <Application>Microsoft Office PowerPoint</Application>
  <PresentationFormat>Экран (4:3)</PresentationFormat>
  <Paragraphs>262</Paragraphs>
  <Slides>13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Углы</vt:lpstr>
      <vt:lpstr>think-cell Slide</vt:lpstr>
      <vt:lpstr> «Оптимизация процесса Утреннего приёма детей в школу в условиях covid-19»</vt:lpstr>
      <vt:lpstr>Паспорт проекта  «Оптимизация процесса утреннего приема детей в школу в условиях covid-19»</vt:lpstr>
      <vt:lpstr>Команда проекта </vt:lpstr>
      <vt:lpstr>Презентация PowerPoint</vt:lpstr>
      <vt:lpstr>Пирамида проблем</vt:lpstr>
      <vt:lpstr>Презентация PowerPoint</vt:lpstr>
      <vt:lpstr>Презентация PowerPoint</vt:lpstr>
      <vt:lpstr>Достигнутые результаты (было и стало) </vt:lpstr>
      <vt:lpstr>Достигнутые результаты (было и стало) </vt:lpstr>
      <vt:lpstr>Достигнутые результаты (было и стало) </vt:lpstr>
      <vt:lpstr>Презентация PowerPoint</vt:lpstr>
      <vt:lpstr>Презентация PowerPoint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HP</cp:lastModifiedBy>
  <cp:revision>234</cp:revision>
  <cp:lastPrinted>2019-04-25T09:14:46Z</cp:lastPrinted>
  <dcterms:created xsi:type="dcterms:W3CDTF">2018-08-20T14:01:12Z</dcterms:created>
  <dcterms:modified xsi:type="dcterms:W3CDTF">2021-10-07T13:11:35Z</dcterms:modified>
</cp:coreProperties>
</file>