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8" r:id="rId4"/>
    <p:sldId id="269" r:id="rId5"/>
    <p:sldId id="270" r:id="rId6"/>
    <p:sldId id="271" r:id="rId7"/>
    <p:sldId id="272" r:id="rId8"/>
    <p:sldId id="273" r:id="rId9"/>
    <p:sldId id="274" r:id="rId10"/>
    <p:sldId id="277" r:id="rId11"/>
    <p:sldId id="275" r:id="rId12"/>
    <p:sldId id="27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50" autoAdjust="0"/>
    <p:restoredTop sz="94660"/>
  </p:normalViewPr>
  <p:slideViewPr>
    <p:cSldViewPr>
      <p:cViewPr varScale="1">
        <p:scale>
          <a:sx n="50" d="100"/>
          <a:sy n="50" d="100"/>
        </p:scale>
        <p:origin x="-1243"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6BE58EF7-208D-4ED1-A806-0BC9D9B3D210}" type="datetimeFigureOut">
              <a:rPr lang="ru-RU" smtClean="0"/>
              <a:t>26.03.2025</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2BF5DAD-AE53-422B-BC54-26541C1080CD}" type="slidenum">
              <a:rPr lang="ru-RU" smtClean="0"/>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BE58EF7-208D-4ED1-A806-0BC9D9B3D210}" type="datetimeFigureOut">
              <a:rPr lang="ru-RU" smtClean="0"/>
              <a:t>26.03.2025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2BF5DAD-AE53-422B-BC54-26541C1080C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BE58EF7-208D-4ED1-A806-0BC9D9B3D210}" type="datetimeFigureOut">
              <a:rPr lang="ru-RU" smtClean="0"/>
              <a:t>26.03.2025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2BF5DAD-AE53-422B-BC54-26541C1080C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BE58EF7-208D-4ED1-A806-0BC9D9B3D210}" type="datetimeFigureOut">
              <a:rPr lang="ru-RU" smtClean="0"/>
              <a:t>26.03.2025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2BF5DAD-AE53-422B-BC54-26541C1080C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6BE58EF7-208D-4ED1-A806-0BC9D9B3D210}" type="datetimeFigureOut">
              <a:rPr lang="ru-RU" smtClean="0"/>
              <a:t>26.03.2025</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2BF5DAD-AE53-422B-BC54-26541C1080CD}" type="slidenum">
              <a:rPr lang="ru-RU" smtClean="0"/>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BE58EF7-208D-4ED1-A806-0BC9D9B3D210}" type="datetimeFigureOut">
              <a:rPr lang="ru-RU" smtClean="0"/>
              <a:t>26.03.2025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D2BF5DAD-AE53-422B-BC54-26541C1080CD}" type="slidenum">
              <a:rPr lang="ru-RU" smtClean="0"/>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BE58EF7-208D-4ED1-A806-0BC9D9B3D210}" type="datetimeFigureOut">
              <a:rPr lang="ru-RU" smtClean="0"/>
              <a:t>26.03.2025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D2BF5DAD-AE53-422B-BC54-26541C1080C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BE58EF7-208D-4ED1-A806-0BC9D9B3D210}" type="datetimeFigureOut">
              <a:rPr lang="ru-RU" smtClean="0"/>
              <a:t>26.03.2025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2BF5DAD-AE53-422B-BC54-26541C1080CD}" type="slidenum">
              <a:rPr lang="ru-RU" smtClean="0"/>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BE58EF7-208D-4ED1-A806-0BC9D9B3D210}" type="datetimeFigureOut">
              <a:rPr lang="ru-RU" smtClean="0"/>
              <a:t>26.03.2025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2BF5DAD-AE53-422B-BC54-26541C1080C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6BE58EF7-208D-4ED1-A806-0BC9D9B3D210}" type="datetimeFigureOut">
              <a:rPr lang="ru-RU" smtClean="0"/>
              <a:t>26.03.2025</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2BF5DAD-AE53-422B-BC54-26541C1080CD}" type="slidenum">
              <a:rPr lang="ru-RU" smtClean="0"/>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6BE58EF7-208D-4ED1-A806-0BC9D9B3D210}" type="datetimeFigureOut">
              <a:rPr lang="ru-RU" smtClean="0"/>
              <a:t>26.03.2025</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2BF5DAD-AE53-422B-BC54-26541C1080CD}" type="slidenum">
              <a:rPr lang="ru-RU" smtClean="0"/>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BE58EF7-208D-4ED1-A806-0BC9D9B3D210}" type="datetimeFigureOut">
              <a:rPr lang="ru-RU" smtClean="0"/>
              <a:t>26.03.2025</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2BF5DAD-AE53-422B-BC54-26541C1080CD}" type="slidenum">
              <a:rPr lang="ru-RU" smtClean="0"/>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Мемориал объекты\IMG_7995.jpeg"/>
          <p:cNvPicPr>
            <a:picLocks noChangeAspect="1" noChangeArrowheads="1"/>
          </p:cNvPicPr>
          <p:nvPr/>
        </p:nvPicPr>
        <p:blipFill>
          <a:blip r:embed="rId2"/>
          <a:srcRect/>
          <a:stretch>
            <a:fillRect/>
          </a:stretch>
        </p:blipFill>
        <p:spPr bwMode="auto">
          <a:xfrm>
            <a:off x="285720" y="214290"/>
            <a:ext cx="4929222" cy="3495681"/>
          </a:xfrm>
          <a:prstGeom prst="rect">
            <a:avLst/>
          </a:prstGeom>
          <a:noFill/>
        </p:spPr>
      </p:pic>
      <p:sp>
        <p:nvSpPr>
          <p:cNvPr id="2" name="Заголовок 1"/>
          <p:cNvSpPr>
            <a:spLocks noGrp="1"/>
          </p:cNvSpPr>
          <p:nvPr>
            <p:ph type="ctrTitle"/>
          </p:nvPr>
        </p:nvSpPr>
        <p:spPr>
          <a:xfrm>
            <a:off x="2571736" y="3989832"/>
            <a:ext cx="6215106" cy="2868168"/>
          </a:xfrm>
        </p:spPr>
        <p:txBody>
          <a:bodyPr>
            <a:normAutofit fontScale="90000"/>
          </a:bodyPr>
          <a:lstStyle/>
          <a:p>
            <a:r>
              <a:rPr lang="ru-RU" dirty="0" smtClean="0"/>
              <a:t>ОТВЕТСТВЕННОСТЬ ЗА ПОРЧУ И УНИЧТОЖЕНИЕ МЕМОРИАЛЬНЫХ ОБЪЕКТОВ</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00034" y="785794"/>
            <a:ext cx="8026809" cy="5515397"/>
          </a:xfrm>
        </p:spPr>
        <p:txBody>
          <a:bodyPr>
            <a:normAutofit/>
          </a:bodyPr>
          <a:lstStyle/>
          <a:p>
            <a:pPr algn="ctr"/>
            <a:r>
              <a:rPr lang="ru-RU" sz="2000" dirty="0" smtClean="0">
                <a:solidFill>
                  <a:schemeClr val="bg1"/>
                </a:solidFill>
              </a:rPr>
              <a:t>Возраст привлечения </a:t>
            </a:r>
            <a:r>
              <a:rPr lang="ru-RU" sz="2000" dirty="0" smtClean="0">
                <a:solidFill>
                  <a:schemeClr val="bg1"/>
                </a:solidFill>
              </a:rPr>
              <a:t>к административной ответственности  - </a:t>
            </a:r>
          </a:p>
          <a:p>
            <a:pPr algn="ctr"/>
            <a:r>
              <a:rPr lang="ru-RU" sz="2000" dirty="0" smtClean="0">
                <a:solidFill>
                  <a:schemeClr val="bg1"/>
                </a:solidFill>
              </a:rPr>
              <a:t>16 лет, к уголовной – 16 лет, </a:t>
            </a:r>
          </a:p>
          <a:p>
            <a:pPr algn="ctr"/>
            <a:r>
              <a:rPr lang="ru-RU" sz="2000" dirty="0" smtClean="0">
                <a:solidFill>
                  <a:schemeClr val="bg1"/>
                </a:solidFill>
              </a:rPr>
              <a:t>за отдельные  категории преступлений –  14 лет.</a:t>
            </a:r>
          </a:p>
          <a:p>
            <a:pPr algn="ctr"/>
            <a:endParaRPr lang="ru-RU" sz="2000" dirty="0" smtClean="0"/>
          </a:p>
          <a:p>
            <a:pPr algn="ctr"/>
            <a:r>
              <a:rPr lang="ru-RU" sz="2000" dirty="0" smtClean="0"/>
              <a:t>При </a:t>
            </a:r>
            <a:r>
              <a:rPr lang="ru-RU" sz="2000" dirty="0" err="1" smtClean="0"/>
              <a:t>недостижении</a:t>
            </a:r>
            <a:r>
              <a:rPr lang="ru-RU" sz="2000" dirty="0" smtClean="0"/>
              <a:t> возраста привлечения </a:t>
            </a:r>
            <a:r>
              <a:rPr lang="ru-RU" sz="2000" dirty="0" smtClean="0"/>
              <a:t>к </a:t>
            </a:r>
            <a:r>
              <a:rPr lang="ru-RU" sz="2000" i="1" dirty="0" smtClean="0"/>
              <a:t>административной </a:t>
            </a:r>
            <a:r>
              <a:rPr lang="ru-RU" sz="2000" i="1" dirty="0" smtClean="0"/>
              <a:t>ответственности </a:t>
            </a:r>
            <a:r>
              <a:rPr lang="ru-RU" sz="2000" dirty="0" smtClean="0"/>
              <a:t>ответственность несут родители за ненадлежащее исполнение родительских обязанностей, а  в отношении  подростка применяются профилактические меры в виде постановки на профилактический учет в </a:t>
            </a:r>
            <a:r>
              <a:rPr lang="ru-RU" sz="2000" dirty="0" smtClean="0"/>
              <a:t>ПДН.</a:t>
            </a:r>
          </a:p>
          <a:p>
            <a:endParaRPr lang="ru-RU" sz="2000" dirty="0" smtClean="0"/>
          </a:p>
          <a:p>
            <a:r>
              <a:rPr lang="ru-RU" sz="2000" dirty="0" smtClean="0"/>
              <a:t>При </a:t>
            </a:r>
            <a:r>
              <a:rPr lang="ru-RU" sz="2000" dirty="0" err="1" smtClean="0"/>
              <a:t>недостижении</a:t>
            </a:r>
            <a:r>
              <a:rPr lang="ru-RU" sz="2000" dirty="0" smtClean="0"/>
              <a:t> возраста привлечения к </a:t>
            </a:r>
            <a:r>
              <a:rPr lang="ru-RU" sz="2000" i="1" dirty="0" smtClean="0"/>
              <a:t>уголовной ответственности </a:t>
            </a:r>
            <a:r>
              <a:rPr lang="ru-RU" sz="2000" dirty="0" smtClean="0"/>
              <a:t>ответственность </a:t>
            </a:r>
            <a:r>
              <a:rPr lang="ru-RU" sz="2000" dirty="0" smtClean="0"/>
              <a:t>несут родители </a:t>
            </a:r>
            <a:r>
              <a:rPr lang="ru-RU" sz="2000" dirty="0" smtClean="0"/>
              <a:t>за ненадлежащее исполнение родительских обязанностей, а  в отношении  </a:t>
            </a:r>
            <a:r>
              <a:rPr lang="ru-RU" sz="2000" dirty="0" smtClean="0"/>
              <a:t>подростка применяются профилактические меры в виде постановки на профилактический учет в ПДН, </a:t>
            </a:r>
            <a:r>
              <a:rPr lang="ru-RU" sz="2000" dirty="0" smtClean="0"/>
              <a:t>рассмотрения </a:t>
            </a:r>
            <a:r>
              <a:rPr lang="ru-RU" sz="2000" dirty="0" smtClean="0"/>
              <a:t>вопроса о направлении в центр временного содержания для несовершеннолетних правонарушителей </a:t>
            </a:r>
            <a:r>
              <a:rPr lang="ru-RU" sz="2000" dirty="0" smtClean="0"/>
              <a:t>.</a:t>
            </a:r>
            <a:endParaRPr lang="ru-RU" sz="2000" dirty="0" smtClean="0"/>
          </a:p>
          <a:p>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body" sz="half" idx="2"/>
          </p:nvPr>
        </p:nvSpPr>
        <p:spPr>
          <a:xfrm>
            <a:off x="1214438" y="4214818"/>
            <a:ext cx="7312025" cy="2085970"/>
          </a:xfrm>
        </p:spPr>
        <p:txBody>
          <a:bodyPr/>
          <a:lstStyle/>
          <a:p>
            <a:r>
              <a:rPr lang="ru-RU" sz="2800" dirty="0" smtClean="0"/>
              <a:t>Задача каждого человека уважать историю своей страны, бережно относиться к местам памяти.</a:t>
            </a:r>
          </a:p>
          <a:p>
            <a:endParaRPr lang="ru-RU" dirty="0"/>
          </a:p>
        </p:txBody>
      </p:sp>
      <p:pic>
        <p:nvPicPr>
          <p:cNvPr id="4098" name="Picture 2" descr="G:\Мемориал объекты\IMG_8001.jpeg"/>
          <p:cNvPicPr>
            <a:picLocks noChangeAspect="1" noChangeArrowheads="1"/>
          </p:cNvPicPr>
          <p:nvPr/>
        </p:nvPicPr>
        <p:blipFill>
          <a:blip r:embed="rId2"/>
          <a:srcRect/>
          <a:stretch>
            <a:fillRect/>
          </a:stretch>
        </p:blipFill>
        <p:spPr bwMode="auto">
          <a:xfrm>
            <a:off x="1714480" y="285728"/>
            <a:ext cx="5778389" cy="381795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57224" y="2857496"/>
            <a:ext cx="7494359" cy="923330"/>
          </a:xfrm>
          <a:prstGeom prst="rect">
            <a:avLst/>
          </a:prstGeom>
          <a:noFill/>
        </p:spPr>
        <p:txBody>
          <a:bodyPr wrap="none" lIns="91440" tIns="45720" rIns="91440" bIns="45720">
            <a:spAutoFit/>
          </a:bodyPr>
          <a:lstStyle/>
          <a:p>
            <a:pPr algn="ctr"/>
            <a:r>
              <a:rPr lang="ru-RU"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Спасибо за внимание!</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3143240" y="357166"/>
            <a:ext cx="5486400" cy="3429023"/>
          </a:xfrm>
        </p:spPr>
        <p:txBody>
          <a:bodyPr/>
          <a:lstStyle/>
          <a:p>
            <a:r>
              <a:rPr lang="ru-RU" sz="1800" b="1" dirty="0" smtClean="0"/>
              <a:t>Мемориальные объекты </a:t>
            </a:r>
            <a:r>
              <a:rPr lang="ru-RU" sz="1800" dirty="0" smtClean="0"/>
              <a:t>– произведения архитектуры и искусства, создаваемые в память о значимых событиях и лицах. К ним относятся: памятники, мемориалы, памятные знаки.</a:t>
            </a:r>
          </a:p>
          <a:p>
            <a:endParaRPr lang="ru-RU" sz="1800" dirty="0" smtClean="0"/>
          </a:p>
          <a:p>
            <a:r>
              <a:rPr lang="ru-RU" sz="1800" b="1" dirty="0" smtClean="0"/>
              <a:t>Мемориальные </a:t>
            </a:r>
            <a:r>
              <a:rPr lang="ru-RU" sz="1800" b="1" dirty="0" smtClean="0"/>
              <a:t>объекты </a:t>
            </a:r>
            <a:r>
              <a:rPr lang="ru-RU" sz="1800" dirty="0" smtClean="0"/>
              <a:t>– это символ нашей исторической памяти, свидетели прошлых событий, которые напоминают нам о подвигах, трагедиях и важных этапах развития человечества, служат связующим звеном между поколениями. Каждый такой объект уникален и требует бережного отношения.</a:t>
            </a:r>
          </a:p>
          <a:p>
            <a:endParaRPr lang="ru-RU" dirty="0" smtClean="0"/>
          </a:p>
          <a:p>
            <a:endParaRPr lang="ru-RU" dirty="0"/>
          </a:p>
        </p:txBody>
      </p:sp>
      <p:pic>
        <p:nvPicPr>
          <p:cNvPr id="2050" name="Picture 2" descr="G:\Мемориал объекты\IMG_7991.jpeg"/>
          <p:cNvPicPr>
            <a:picLocks noChangeAspect="1" noChangeArrowheads="1"/>
          </p:cNvPicPr>
          <p:nvPr/>
        </p:nvPicPr>
        <p:blipFill>
          <a:blip r:embed="rId2"/>
          <a:srcRect/>
          <a:stretch>
            <a:fillRect/>
          </a:stretch>
        </p:blipFill>
        <p:spPr bwMode="auto">
          <a:xfrm>
            <a:off x="285720" y="3786190"/>
            <a:ext cx="5168961" cy="290671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714348" y="214290"/>
            <a:ext cx="7812495" cy="3429024"/>
          </a:xfrm>
        </p:spPr>
        <p:txBody>
          <a:bodyPr>
            <a:normAutofit fontScale="92500" lnSpcReduction="10000"/>
          </a:bodyPr>
          <a:lstStyle/>
          <a:p>
            <a:r>
              <a:rPr lang="ru-RU" sz="2400" i="1" dirty="0" smtClean="0"/>
              <a:t>Бережное отношение к мемориальным </a:t>
            </a:r>
            <a:r>
              <a:rPr lang="ru-RU" sz="2400" i="1" dirty="0" smtClean="0"/>
              <a:t>    объектам </a:t>
            </a:r>
            <a:r>
              <a:rPr lang="ru-RU" sz="2400" dirty="0" smtClean="0"/>
              <a:t>– это дань уважения к тем, кто внес свой вклад в историю. Сохранение культурного наследия – это задача, которая требует усилий всего общества. Культура и искусство позволяют нам обогатиться новыми знаниями и переживать уникальные эмоции. При этом мы не только погружаемся в прошлое, но и строим будущее, создавая новые традиции и искусственные </a:t>
            </a:r>
            <a:r>
              <a:rPr lang="ru-RU" sz="2400" dirty="0" smtClean="0"/>
              <a:t>объекты.</a:t>
            </a:r>
          </a:p>
          <a:p>
            <a:endParaRPr lang="ru-RU" sz="2400" i="1" dirty="0" smtClean="0"/>
          </a:p>
          <a:p>
            <a:r>
              <a:rPr lang="ru-RU" sz="2400" i="1" dirty="0" smtClean="0"/>
              <a:t>Такие объекты подлежат особой охране.</a:t>
            </a:r>
            <a:endParaRPr lang="ru-RU" sz="2400" i="1" dirty="0" smtClean="0"/>
          </a:p>
          <a:p>
            <a:endParaRPr lang="ru-RU" dirty="0"/>
          </a:p>
        </p:txBody>
      </p:sp>
      <p:pic>
        <p:nvPicPr>
          <p:cNvPr id="5122" name="Picture 2" descr="G:\Мемориал объекты\IMG_7993.jpeg"/>
          <p:cNvPicPr>
            <a:picLocks noChangeAspect="1" noChangeArrowheads="1"/>
          </p:cNvPicPr>
          <p:nvPr/>
        </p:nvPicPr>
        <p:blipFill>
          <a:blip r:embed="rId2"/>
          <a:srcRect/>
          <a:stretch>
            <a:fillRect/>
          </a:stretch>
        </p:blipFill>
        <p:spPr bwMode="auto">
          <a:xfrm>
            <a:off x="1928794" y="3351661"/>
            <a:ext cx="5286412" cy="350633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00034" y="642918"/>
            <a:ext cx="8001056" cy="4658141"/>
          </a:xfrm>
        </p:spPr>
        <p:txBody>
          <a:bodyPr>
            <a:noAutofit/>
          </a:bodyPr>
          <a:lstStyle/>
          <a:p>
            <a:pPr algn="just"/>
            <a:r>
              <a:rPr lang="ru-RU" sz="2000" dirty="0" smtClean="0"/>
              <a:t>	</a:t>
            </a:r>
            <a:r>
              <a:rPr lang="ru-RU" sz="2400" dirty="0" smtClean="0"/>
              <a:t>К </a:t>
            </a:r>
            <a:r>
              <a:rPr lang="ru-RU" sz="2400" dirty="0" smtClean="0"/>
              <a:t>сожалению, в современном мире порча мемориальных объектов является актуальной проблемой, которая может привести к необратимому ущербу для общества.  Имеют место случаи надругательств над мемориальными объектами. Зачастую такие деяния совершаются с целью расширения </a:t>
            </a:r>
            <a:r>
              <a:rPr lang="ru-RU" sz="2400" dirty="0" err="1" smtClean="0"/>
              <a:t>интернет-аудитории</a:t>
            </a:r>
            <a:r>
              <a:rPr lang="ru-RU" sz="2400" dirty="0" smtClean="0"/>
              <a:t> и в том числе несовершеннолетними.</a:t>
            </a:r>
          </a:p>
          <a:p>
            <a:pPr algn="l"/>
            <a:endParaRPr lang="ru-RU" sz="2400" dirty="0" smtClean="0"/>
          </a:p>
          <a:p>
            <a:pPr algn="just"/>
            <a:r>
              <a:rPr lang="ru-RU" sz="2400" dirty="0" smtClean="0"/>
              <a:t>	</a:t>
            </a:r>
            <a:r>
              <a:rPr lang="ru-RU" sz="2400" dirty="0" smtClean="0"/>
              <a:t>Под </a:t>
            </a:r>
            <a:r>
              <a:rPr lang="ru-RU" sz="2400" i="1" dirty="0" smtClean="0"/>
              <a:t>осквернением</a:t>
            </a:r>
            <a:r>
              <a:rPr lang="ru-RU" sz="2400" dirty="0" smtClean="0"/>
              <a:t> понимается совершение безнравственных, циничных и оскорбительных действий по отношению к скульптурным, архитектурным сооружениям (нанесение непристойных надписей и рисунков, совершение актов опорожнения, выброс мусора, наклейка листовок и т.п.).</a:t>
            </a:r>
          </a:p>
          <a:p>
            <a:pPr algn="l"/>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714348" y="214290"/>
            <a:ext cx="7741057" cy="3214710"/>
          </a:xfrm>
        </p:spPr>
        <p:txBody>
          <a:bodyPr>
            <a:normAutofit fontScale="92500" lnSpcReduction="10000"/>
          </a:bodyPr>
          <a:lstStyle/>
          <a:p>
            <a:endParaRPr lang="ru-RU" sz="2000" dirty="0" smtClean="0"/>
          </a:p>
          <a:p>
            <a:endParaRPr lang="ru-RU" sz="2000" dirty="0" smtClean="0"/>
          </a:p>
          <a:p>
            <a:endParaRPr lang="ru-RU" sz="2000" dirty="0" smtClean="0"/>
          </a:p>
          <a:p>
            <a:endParaRPr lang="ru-RU" sz="2000" dirty="0" smtClean="0"/>
          </a:p>
          <a:p>
            <a:endParaRPr lang="ru-RU" sz="2000" dirty="0" smtClean="0"/>
          </a:p>
          <a:p>
            <a:r>
              <a:rPr lang="ru-RU" sz="2800" dirty="0" smtClean="0">
                <a:solidFill>
                  <a:schemeClr val="tx2">
                    <a:lumMod val="25000"/>
                  </a:schemeClr>
                </a:solidFill>
              </a:rPr>
              <a:t>Правовые </a:t>
            </a:r>
            <a:r>
              <a:rPr lang="ru-RU" sz="2800" dirty="0" smtClean="0">
                <a:solidFill>
                  <a:schemeClr val="tx2">
                    <a:lumMod val="25000"/>
                  </a:schemeClr>
                </a:solidFill>
              </a:rPr>
              <a:t>последствия противоправных действий, связанных с порчей и уничтожением мемориальных объектов </a:t>
            </a:r>
            <a:r>
              <a:rPr lang="ru-RU" sz="2800" dirty="0" smtClean="0">
                <a:solidFill>
                  <a:schemeClr val="tx2">
                    <a:lumMod val="25000"/>
                  </a:schemeClr>
                </a:solidFill>
              </a:rPr>
              <a:t>–</a:t>
            </a:r>
          </a:p>
          <a:p>
            <a:r>
              <a:rPr lang="ru-RU" sz="2800" dirty="0" smtClean="0">
                <a:solidFill>
                  <a:schemeClr val="tx2">
                    <a:lumMod val="25000"/>
                  </a:schemeClr>
                </a:solidFill>
              </a:rPr>
              <a:t> </a:t>
            </a:r>
            <a:r>
              <a:rPr lang="ru-RU" sz="2800" b="1" dirty="0" smtClean="0">
                <a:solidFill>
                  <a:schemeClr val="tx2">
                    <a:lumMod val="25000"/>
                  </a:schemeClr>
                </a:solidFill>
              </a:rPr>
              <a:t>административная и уголовная ответственность</a:t>
            </a:r>
            <a:r>
              <a:rPr lang="ru-RU" sz="2800" dirty="0" smtClean="0">
                <a:solidFill>
                  <a:schemeClr val="tx2">
                    <a:lumMod val="25000"/>
                  </a:schemeClr>
                </a:solidFill>
              </a:rPr>
              <a:t>.</a:t>
            </a:r>
            <a:endParaRPr lang="ru-RU" sz="2800" dirty="0" smtClean="0">
              <a:solidFill>
                <a:schemeClr val="tx2">
                  <a:lumMod val="25000"/>
                </a:schemeClr>
              </a:solidFill>
            </a:endParaRPr>
          </a:p>
          <a:p>
            <a:endParaRPr lang="ru-RU" dirty="0"/>
          </a:p>
        </p:txBody>
      </p:sp>
      <p:pic>
        <p:nvPicPr>
          <p:cNvPr id="3074" name="Picture 2" descr="G:\Мемориал объекты\IMG_8011.jpeg"/>
          <p:cNvPicPr>
            <a:picLocks noChangeAspect="1" noChangeArrowheads="1"/>
          </p:cNvPicPr>
          <p:nvPr/>
        </p:nvPicPr>
        <p:blipFill>
          <a:blip r:embed="rId2" cstate="print"/>
          <a:srcRect/>
          <a:stretch>
            <a:fillRect/>
          </a:stretch>
        </p:blipFill>
        <p:spPr bwMode="auto">
          <a:xfrm>
            <a:off x="500034" y="3714752"/>
            <a:ext cx="4087044" cy="2700431"/>
          </a:xfrm>
          <a:prstGeom prst="rect">
            <a:avLst/>
          </a:prstGeom>
          <a:noFill/>
        </p:spPr>
      </p:pic>
      <p:pic>
        <p:nvPicPr>
          <p:cNvPr id="3075" name="Picture 3" descr="G:\Мемориал объекты\IMG_8012.jpeg"/>
          <p:cNvPicPr>
            <a:picLocks noChangeAspect="1" noChangeArrowheads="1"/>
          </p:cNvPicPr>
          <p:nvPr/>
        </p:nvPicPr>
        <p:blipFill>
          <a:blip r:embed="rId3" cstate="print"/>
          <a:srcRect/>
          <a:stretch>
            <a:fillRect/>
          </a:stretch>
        </p:blipFill>
        <p:spPr bwMode="auto">
          <a:xfrm>
            <a:off x="4786314" y="3714752"/>
            <a:ext cx="3688758" cy="273866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785786" y="642918"/>
            <a:ext cx="7812495" cy="6000792"/>
          </a:xfrm>
        </p:spPr>
        <p:txBody>
          <a:bodyPr>
            <a:noAutofit/>
          </a:bodyPr>
          <a:lstStyle/>
          <a:p>
            <a:pPr algn="ctr"/>
            <a:r>
              <a:rPr lang="ru-RU" sz="1800" b="1" dirty="0" smtClean="0">
                <a:solidFill>
                  <a:schemeClr val="bg1"/>
                </a:solidFill>
              </a:rPr>
              <a:t>Кодекс Российской Федерации об административных правонарушениях предусматривает ответственность за:</a:t>
            </a:r>
          </a:p>
          <a:p>
            <a:pPr algn="just"/>
            <a:endParaRPr lang="ru-RU" sz="1800" b="1" u="sng" dirty="0" smtClean="0"/>
          </a:p>
          <a:p>
            <a:pPr algn="ctr"/>
            <a:r>
              <a:rPr lang="ru-RU" sz="1800" b="1" i="1" u="sng" dirty="0" smtClean="0"/>
              <a:t>Статья</a:t>
            </a:r>
            <a:r>
              <a:rPr lang="ru-RU" sz="1800" b="1" i="1" u="sng" dirty="0" smtClean="0"/>
              <a:t> 7.14.1.</a:t>
            </a:r>
            <a:r>
              <a:rPr lang="ru-RU" sz="1800" i="1" u="sng" dirty="0" smtClean="0"/>
              <a:t> Уничтожение или повреждение объектов культурного наследия (памятников истории и культуры) народов Российской Федерации, объектов, составляющих предмет охраны исторического поселения</a:t>
            </a:r>
          </a:p>
          <a:p>
            <a:pPr algn="just"/>
            <a:r>
              <a:rPr lang="ru-RU" sz="1800" dirty="0" smtClean="0"/>
              <a:t> </a:t>
            </a:r>
          </a:p>
          <a:p>
            <a:pPr algn="just"/>
            <a:r>
              <a:rPr lang="ru-RU" sz="1800" dirty="0" smtClean="0"/>
              <a:t>1. Уничтожение или повреждение объектов культурного наследия (памятников истории и культуры) народов Российской Федерации, в том числе выявленных объектов культурного наследия, </a:t>
            </a:r>
            <a:r>
              <a:rPr lang="ru-RU" sz="1800" dirty="0" smtClean="0"/>
              <a:t>- административный штраф для юридического лица.</a:t>
            </a:r>
            <a:endParaRPr lang="ru-RU" sz="1800" dirty="0" smtClean="0"/>
          </a:p>
          <a:p>
            <a:pPr algn="just"/>
            <a:endParaRPr lang="ru-RU" sz="1800" dirty="0" smtClean="0"/>
          </a:p>
          <a:p>
            <a:pPr algn="just"/>
            <a:r>
              <a:rPr lang="ru-RU" sz="1800" dirty="0" smtClean="0"/>
              <a:t>2. Действия (бездействие), предусмотренные частью 1 настоящей статьи, совершенные в отношении особо ценных объектов культурного наследия народов Российской Федерации либо объектов культурного наследия, включенных в </a:t>
            </a:r>
            <a:r>
              <a:rPr lang="ru-RU" sz="1800" b="1" dirty="0" smtClean="0"/>
              <a:t>Список всемирного наследия,</a:t>
            </a:r>
            <a:r>
              <a:rPr lang="ru-RU" sz="1800" dirty="0" smtClean="0"/>
              <a:t> -  </a:t>
            </a:r>
            <a:r>
              <a:rPr lang="ru-RU" sz="1800" dirty="0" smtClean="0"/>
              <a:t>административный штраф для юридического лица.</a:t>
            </a:r>
          </a:p>
          <a:p>
            <a:pPr algn="just"/>
            <a:endParaRPr lang="ru-RU" sz="1800" dirty="0" smtClean="0"/>
          </a:p>
          <a:p>
            <a:pPr algn="just"/>
            <a:r>
              <a:rPr lang="ru-RU" sz="1800" dirty="0" smtClean="0"/>
              <a:t>3. Уничтожение или повреждение объектов, составляющих предмет охраны исторического поселения, </a:t>
            </a:r>
            <a:r>
              <a:rPr lang="ru-RU" sz="1800" dirty="0" smtClean="0"/>
              <a:t>- административный штраф.</a:t>
            </a:r>
          </a:p>
          <a:p>
            <a:pPr algn="just"/>
            <a:endParaRPr lang="ru-RU" sz="1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71472" y="500042"/>
            <a:ext cx="7955371" cy="5801149"/>
          </a:xfrm>
        </p:spPr>
        <p:txBody>
          <a:bodyPr>
            <a:normAutofit/>
          </a:bodyPr>
          <a:lstStyle/>
          <a:p>
            <a:pPr algn="ctr"/>
            <a:r>
              <a:rPr lang="ru-RU" sz="2000" b="1" dirty="0" smtClean="0">
                <a:solidFill>
                  <a:schemeClr val="bg1"/>
                </a:solidFill>
              </a:rPr>
              <a:t>Уголовный кодекс Российской Федерации предусматривает ответственность за:</a:t>
            </a:r>
          </a:p>
          <a:p>
            <a:pPr algn="just"/>
            <a:endParaRPr lang="ru-RU" sz="2000" b="1" dirty="0" smtClean="0">
              <a:solidFill>
                <a:schemeClr val="bg1"/>
              </a:solidFill>
            </a:endParaRPr>
          </a:p>
          <a:p>
            <a:pPr algn="ctr"/>
            <a:r>
              <a:rPr lang="ru-RU" sz="2000" b="1" i="1" u="sng" dirty="0" smtClean="0"/>
              <a:t>Статья 214.</a:t>
            </a:r>
            <a:r>
              <a:rPr lang="ru-RU" sz="2000" i="1" u="sng" dirty="0" smtClean="0"/>
              <a:t> Вандализм</a:t>
            </a:r>
          </a:p>
          <a:p>
            <a:pPr algn="just"/>
            <a:r>
              <a:rPr lang="ru-RU" sz="2000" dirty="0" smtClean="0"/>
              <a:t> </a:t>
            </a:r>
          </a:p>
          <a:p>
            <a:pPr algn="just"/>
            <a:r>
              <a:rPr lang="ru-RU" sz="2000" dirty="0" smtClean="0"/>
              <a:t>1. Вандализм, то есть осквернение зданий или иных сооружений, порча имущества на общественном транспорте или в иных общественных местах, </a:t>
            </a:r>
            <a:r>
              <a:rPr lang="ru-RU" sz="2000" dirty="0" smtClean="0"/>
              <a:t>- штраф, обязательные работы, исправительные работы, арест.</a:t>
            </a:r>
            <a:endParaRPr lang="ru-RU" sz="2000" dirty="0" smtClean="0"/>
          </a:p>
          <a:p>
            <a:pPr algn="just"/>
            <a:endParaRPr lang="ru-RU" sz="2000" dirty="0" smtClean="0"/>
          </a:p>
          <a:p>
            <a:pPr algn="just"/>
            <a:endParaRPr lang="ru-RU" sz="2000" dirty="0" smtClean="0"/>
          </a:p>
          <a:p>
            <a:pPr algn="just"/>
            <a:r>
              <a:rPr lang="ru-RU" sz="2000" dirty="0" smtClean="0"/>
              <a:t>2. Те же деяния, совершенные группой лиц, а равно по мотивам политической, идеологической, расовой, национальной или религиозной ненависти или вражды либо по мотивам ненависти или вражды в отношении какой-либо социальной группы, </a:t>
            </a:r>
            <a:r>
              <a:rPr lang="ru-RU" sz="2000" dirty="0" smtClean="0"/>
              <a:t>-  ограничение свободы, принудительные работы, лишение свободы.</a:t>
            </a:r>
            <a:endParaRPr lang="ru-RU" sz="2000" dirty="0" smtClean="0"/>
          </a:p>
          <a:p>
            <a:endParaRPr lang="ru-RU" sz="20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714348" y="214290"/>
            <a:ext cx="7812495" cy="6429420"/>
          </a:xfrm>
        </p:spPr>
        <p:txBody>
          <a:bodyPr>
            <a:normAutofit lnSpcReduction="10000"/>
          </a:bodyPr>
          <a:lstStyle/>
          <a:p>
            <a:pPr algn="ctr"/>
            <a:r>
              <a:rPr lang="ru-RU" sz="1700" b="1" i="1" u="sng" dirty="0" smtClean="0"/>
              <a:t>Статья 243.</a:t>
            </a:r>
            <a:r>
              <a:rPr lang="ru-RU" sz="1700" i="1" u="sng" dirty="0" smtClean="0"/>
              <a:t> Уничтожение или повреждение объектов культурного наследия (памятников истории и культуры) народов Российской Федерации, включенных в единый государственный реестр объектов культурного наследия (памятников истории и культуры) народов Российской Федерации, выявленных объектов культурного наследия, природных комплексов, объектов, взятых под охрану государства, или культурных ценностей</a:t>
            </a:r>
          </a:p>
          <a:p>
            <a:r>
              <a:rPr lang="ru-RU" sz="1700" dirty="0" smtClean="0"/>
              <a:t> </a:t>
            </a:r>
          </a:p>
          <a:p>
            <a:pPr algn="just"/>
            <a:r>
              <a:rPr lang="ru-RU" sz="1700" dirty="0" smtClean="0"/>
              <a:t>1. Уничтожение или повреждение объектов культурного наследия (памятников истории и культуры) народов Российской Федерации, включенных в единый государственный реестр объектов культурного наследия (памятников истории и культуры) народов Российской Федерации, выявленных объектов культурного наследия, природных комплексов, объектов, взятых под охрану государства, или культурных ценностей </a:t>
            </a:r>
            <a:r>
              <a:rPr lang="ru-RU" sz="1700" dirty="0" smtClean="0"/>
              <a:t>- </a:t>
            </a:r>
            <a:r>
              <a:rPr lang="ru-RU" sz="1700" dirty="0" smtClean="0"/>
              <a:t>штраф, обязательные работы, исправительные работы, </a:t>
            </a:r>
            <a:r>
              <a:rPr lang="ru-RU" sz="1700" dirty="0" smtClean="0"/>
              <a:t>лишение свободы.</a:t>
            </a:r>
            <a:endParaRPr lang="ru-RU" sz="1700" dirty="0" smtClean="0"/>
          </a:p>
          <a:p>
            <a:pPr algn="just"/>
            <a:endParaRPr lang="ru-RU" sz="1700" dirty="0" smtClean="0"/>
          </a:p>
          <a:p>
            <a:pPr algn="just"/>
            <a:endParaRPr lang="ru-RU" sz="1700" dirty="0" smtClean="0"/>
          </a:p>
          <a:p>
            <a:pPr algn="just"/>
            <a:r>
              <a:rPr lang="ru-RU" sz="1700" dirty="0" smtClean="0"/>
              <a:t>2</a:t>
            </a:r>
            <a:r>
              <a:rPr lang="ru-RU" sz="1700" dirty="0" smtClean="0"/>
              <a:t>. Деяния, предусмотренные частью первой настоящей статьи, совершенные в отношении особо ценных объектов культурного наследия народов Российской Федерации, объектов культурного наследия (памятников истории и культуры) народов Российской Федерации, включенных в Список всемирного наследия, историко-культурных заповедников или музеев-заповедников либо в отношении объектов археологического наследия, включенных в единый государственный реестр объектов культурного наследия (памятников истории и культуры) народов Российской Федерации, или выявленных объектов археологического наследия, </a:t>
            </a:r>
            <a:r>
              <a:rPr lang="ru-RU" sz="1700" dirty="0" smtClean="0"/>
              <a:t>- </a:t>
            </a:r>
            <a:r>
              <a:rPr lang="ru-RU" sz="1700" dirty="0" smtClean="0"/>
              <a:t>штраф, обязательные работы, исправительные работы, лишение свободы.</a:t>
            </a:r>
          </a:p>
          <a:p>
            <a:pPr algn="just"/>
            <a:endParaRPr lang="ru-RU" dirty="0" smtClean="0"/>
          </a:p>
          <a:p>
            <a:pPr algn="just"/>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71472" y="285728"/>
            <a:ext cx="7955371" cy="6572272"/>
          </a:xfrm>
        </p:spPr>
        <p:txBody>
          <a:bodyPr>
            <a:normAutofit lnSpcReduction="10000"/>
          </a:bodyPr>
          <a:lstStyle/>
          <a:p>
            <a:pPr algn="ctr"/>
            <a:r>
              <a:rPr lang="ru-RU" sz="1600" b="1" i="1" u="sng" dirty="0" smtClean="0"/>
              <a:t>Статья 243.4.</a:t>
            </a:r>
            <a:r>
              <a:rPr lang="ru-RU" sz="1600" i="1" u="sng" dirty="0" smtClean="0"/>
              <a:t> Уничтожение либо повреждение воинских захоронений, а также памятников, стел, обелисков, других мемориальных сооружений или объектов, увековечивающих память погибших при защите Отечества или его интересов либо посвященных дням воинской славы России</a:t>
            </a:r>
          </a:p>
          <a:p>
            <a:pPr algn="ctr"/>
            <a:r>
              <a:rPr lang="ru-RU" sz="1600" i="1" u="sng" dirty="0" smtClean="0"/>
              <a:t> </a:t>
            </a:r>
          </a:p>
          <a:p>
            <a:pPr algn="just"/>
            <a:r>
              <a:rPr lang="ru-RU" sz="1600" dirty="0" smtClean="0"/>
              <a:t>1. Уничтожение либо повреждение расположенных на территории Российской Федерации или за ее пределами воинских захоронений, а также памятников, стел, обелисков, других мемориальных сооружений или объектов, увековечивающих память погибших при защите Отечества или его интересов либо посвященных дням воинской славы России (в том числе мемориальных музеев или памятных знаков на местах боевых действий), а равно памятников, других мемориальных сооружений или объектов, посвященных лицам, защищавшим Отечество или его интересы, в целях причинения ущерба историко-культурному значению таких объектов </a:t>
            </a:r>
            <a:r>
              <a:rPr lang="ru-RU" sz="1600" dirty="0" smtClean="0"/>
              <a:t>– штраф, принудительные работы, лишение свободы.</a:t>
            </a:r>
            <a:endParaRPr lang="ru-RU" sz="1600" dirty="0" smtClean="0"/>
          </a:p>
          <a:p>
            <a:pPr algn="just"/>
            <a:endParaRPr lang="ru-RU" sz="1600" dirty="0" smtClean="0"/>
          </a:p>
          <a:p>
            <a:pPr algn="just"/>
            <a:r>
              <a:rPr lang="ru-RU" sz="1600" dirty="0" smtClean="0"/>
              <a:t>2</a:t>
            </a:r>
            <a:r>
              <a:rPr lang="ru-RU" sz="1600" dirty="0" smtClean="0"/>
              <a:t>. То же деяние, совершенное:</a:t>
            </a:r>
          </a:p>
          <a:p>
            <a:pPr algn="just"/>
            <a:r>
              <a:rPr lang="ru-RU" sz="1600" dirty="0" smtClean="0"/>
              <a:t>а) группой лиц, группой лиц по предварительному сговору или организованной группой;</a:t>
            </a:r>
          </a:p>
          <a:p>
            <a:pPr algn="just"/>
            <a:r>
              <a:rPr lang="ru-RU" sz="1600" dirty="0" smtClean="0"/>
              <a:t>б) в отношении воинских захоронений, а также памятников, стел, обелисков, других мемориальных сооружений или объектов, увековечивающих память погибших при защите Отечества или его интересов в период Великой Отечественной войны либо посвященных дням воинской славы России в этот период (в том числе мемориальных музеев или памятных знаков на местах боевых действий), а равно памятников, других мемориальных сооружений или объектов, посвященных лицам, защищавшим Отечество или его интересы в период Великой Отечественной войны;</a:t>
            </a:r>
          </a:p>
          <a:p>
            <a:pPr algn="just"/>
            <a:r>
              <a:rPr lang="ru-RU" sz="1600" dirty="0" smtClean="0"/>
              <a:t>в) с применением насилия или с угрозой его применения, </a:t>
            </a:r>
            <a:r>
              <a:rPr lang="ru-RU" sz="1600" dirty="0" smtClean="0"/>
              <a:t>- штраф, обязательные работы, принудительные работы, лишение свободы.</a:t>
            </a:r>
            <a:endParaRPr lang="ru-RU" sz="1600" dirty="0" smtClean="0"/>
          </a:p>
          <a:p>
            <a:pPr algn="just"/>
            <a:endParaRPr lang="ru-RU" dirty="0" smtClean="0"/>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103</TotalTime>
  <Words>400</Words>
  <Application>Microsoft Office PowerPoint</Application>
  <PresentationFormat>Экран (4:3)</PresentationFormat>
  <Paragraphs>57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Литейная</vt:lpstr>
      <vt:lpstr>ОТВЕТСТВЕННОСТЬ ЗА ПОРЧУ И УНИЧТОЖЕНИЕ МЕМОРИАЛЬНЫХ ОБЪЕКТОВ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ОТВЕТСТВЕННОСТЬ ЗА ПОРЧУ И УНИЧТОЖЕНИЕ МЕМОРИАЛЬНЫХ ОБЪЕКТОВ</dc:title>
  <dc:creator>Анастасия</dc:creator>
  <cp:lastModifiedBy>Анастасия</cp:lastModifiedBy>
  <cp:revision>12</cp:revision>
  <dcterms:created xsi:type="dcterms:W3CDTF">2025-03-26T14:31:21Z</dcterms:created>
  <dcterms:modified xsi:type="dcterms:W3CDTF">2025-03-26T16:14:44Z</dcterms:modified>
</cp:coreProperties>
</file>